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9" r:id="rId3"/>
    <p:sldId id="291" r:id="rId4"/>
    <p:sldId id="290" r:id="rId5"/>
    <p:sldId id="293" r:id="rId6"/>
    <p:sldId id="292" r:id="rId7"/>
    <p:sldId id="294" r:id="rId8"/>
    <p:sldId id="295" r:id="rId9"/>
    <p:sldId id="296" r:id="rId10"/>
    <p:sldId id="297" r:id="rId11"/>
    <p:sldId id="298" r:id="rId12"/>
    <p:sldId id="300" r:id="rId13"/>
    <p:sldId id="299" r:id="rId14"/>
    <p:sldId id="301" r:id="rId15"/>
    <p:sldId id="302" r:id="rId16"/>
    <p:sldId id="303" r:id="rId17"/>
    <p:sldId id="304" r:id="rId18"/>
    <p:sldId id="305" r:id="rId19"/>
    <p:sldId id="308" r:id="rId20"/>
    <p:sldId id="309" r:id="rId21"/>
    <p:sldId id="310" r:id="rId22"/>
    <p:sldId id="319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Tamni stil 2 - Isticanje 1/Isticanj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CDCB47-11CA-43C3-82D3-77E52A0D5203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A9182E41-A78D-4C03-8696-6CBBB28645F4}">
      <dgm:prSet/>
      <dgm:spPr/>
      <dgm:t>
        <a:bodyPr/>
        <a:lstStyle/>
        <a:p>
          <a:r>
            <a:rPr lang="hr-HR"/>
            <a:t>Hrvatska u drugoj polovici XIX. stoljeća – nema preduvjeta za industrijalizaciju</a:t>
          </a:r>
          <a:endParaRPr lang="en-US"/>
        </a:p>
      </dgm:t>
    </dgm:pt>
    <dgm:pt modelId="{58599E8A-EB1B-4709-8A28-D9C9C4FA422F}" type="parTrans" cxnId="{455DAA54-966A-44B3-A57F-598A47FBD706}">
      <dgm:prSet/>
      <dgm:spPr/>
      <dgm:t>
        <a:bodyPr/>
        <a:lstStyle/>
        <a:p>
          <a:endParaRPr lang="en-US"/>
        </a:p>
      </dgm:t>
    </dgm:pt>
    <dgm:pt modelId="{1D5FC144-90CF-497A-8520-B54E53B8CDB2}" type="sibTrans" cxnId="{455DAA54-966A-44B3-A57F-598A47FBD706}">
      <dgm:prSet/>
      <dgm:spPr/>
      <dgm:t>
        <a:bodyPr/>
        <a:lstStyle/>
        <a:p>
          <a:endParaRPr lang="en-US"/>
        </a:p>
      </dgm:t>
    </dgm:pt>
    <dgm:pt modelId="{2CC53DE4-6525-461B-8B49-939DA45D7B8A}">
      <dgm:prSet/>
      <dgm:spPr/>
      <dgm:t>
        <a:bodyPr/>
        <a:lstStyle/>
        <a:p>
          <a:r>
            <a:rPr lang="hr-HR"/>
            <a:t>Nepovezanost hrvatskih zemalja, loša prometna povezanost, zaostala poljoprivredna proizvodnja, nepismeno stanovništvo </a:t>
          </a:r>
          <a:endParaRPr lang="en-US"/>
        </a:p>
      </dgm:t>
    </dgm:pt>
    <dgm:pt modelId="{801BDC1E-0720-4CC4-9104-D273F6C3C822}" type="parTrans" cxnId="{07B08BB9-FCCB-4DC2-9D22-BBFB0605E9DD}">
      <dgm:prSet/>
      <dgm:spPr/>
      <dgm:t>
        <a:bodyPr/>
        <a:lstStyle/>
        <a:p>
          <a:endParaRPr lang="en-US"/>
        </a:p>
      </dgm:t>
    </dgm:pt>
    <dgm:pt modelId="{B98D2936-2E2D-42E5-963D-61E92A9BB3DF}" type="sibTrans" cxnId="{07B08BB9-FCCB-4DC2-9D22-BBFB0605E9DD}">
      <dgm:prSet/>
      <dgm:spPr/>
      <dgm:t>
        <a:bodyPr/>
        <a:lstStyle/>
        <a:p>
          <a:endParaRPr lang="en-US"/>
        </a:p>
      </dgm:t>
    </dgm:pt>
    <dgm:pt modelId="{576620C2-EE52-4911-BDDD-2EEF03CB11BE}">
      <dgm:prSet/>
      <dgm:spPr/>
      <dgm:t>
        <a:bodyPr/>
        <a:lstStyle/>
        <a:p>
          <a:r>
            <a:rPr lang="hr-HR"/>
            <a:t>Spora urbanizacija </a:t>
          </a:r>
          <a:endParaRPr lang="en-US"/>
        </a:p>
      </dgm:t>
    </dgm:pt>
    <dgm:pt modelId="{C9F4D279-76F3-4C32-9EC4-0AC85AB58623}" type="parTrans" cxnId="{CB0F6B57-4EFC-4B68-A1CE-FA378624C6EE}">
      <dgm:prSet/>
      <dgm:spPr/>
      <dgm:t>
        <a:bodyPr/>
        <a:lstStyle/>
        <a:p>
          <a:endParaRPr lang="en-US"/>
        </a:p>
      </dgm:t>
    </dgm:pt>
    <dgm:pt modelId="{1A17A057-F936-49F3-846C-6D127A10D503}" type="sibTrans" cxnId="{CB0F6B57-4EFC-4B68-A1CE-FA378624C6EE}">
      <dgm:prSet/>
      <dgm:spPr/>
      <dgm:t>
        <a:bodyPr/>
        <a:lstStyle/>
        <a:p>
          <a:endParaRPr lang="en-US"/>
        </a:p>
      </dgm:t>
    </dgm:pt>
    <dgm:pt modelId="{420751C5-6145-4D53-803C-6948B85F0624}" type="pres">
      <dgm:prSet presAssocID="{BECDCB47-11CA-43C3-82D3-77E52A0D5203}" presName="linear" presStyleCnt="0">
        <dgm:presLayoutVars>
          <dgm:animLvl val="lvl"/>
          <dgm:resizeHandles val="exact"/>
        </dgm:presLayoutVars>
      </dgm:prSet>
      <dgm:spPr/>
    </dgm:pt>
    <dgm:pt modelId="{57475047-6E18-40CF-9172-AC2DF4D6932E}" type="pres">
      <dgm:prSet presAssocID="{A9182E41-A78D-4C03-8696-6CBBB28645F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E199EDF-41A6-449D-90EF-8C0932C05AD0}" type="pres">
      <dgm:prSet presAssocID="{1D5FC144-90CF-497A-8520-B54E53B8CDB2}" presName="spacer" presStyleCnt="0"/>
      <dgm:spPr/>
    </dgm:pt>
    <dgm:pt modelId="{9F6351E8-A14A-442A-8B23-CC6F91193870}" type="pres">
      <dgm:prSet presAssocID="{2CC53DE4-6525-461B-8B49-939DA45D7B8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6D8C133-AA5D-4128-B6E7-517B9BF89A92}" type="pres">
      <dgm:prSet presAssocID="{B98D2936-2E2D-42E5-963D-61E92A9BB3DF}" presName="spacer" presStyleCnt="0"/>
      <dgm:spPr/>
    </dgm:pt>
    <dgm:pt modelId="{C6C64132-9F0A-4729-BFAB-8F12ADD8F388}" type="pres">
      <dgm:prSet presAssocID="{576620C2-EE52-4911-BDDD-2EEF03CB11B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3C87304-50C9-4A94-9C9F-C830D49FEBB3}" type="presOf" srcId="{A9182E41-A78D-4C03-8696-6CBBB28645F4}" destId="{57475047-6E18-40CF-9172-AC2DF4D6932E}" srcOrd="0" destOrd="0" presId="urn:microsoft.com/office/officeart/2005/8/layout/vList2"/>
    <dgm:cxn modelId="{990FAF21-A048-461A-93D4-C110C26121AE}" type="presOf" srcId="{BECDCB47-11CA-43C3-82D3-77E52A0D5203}" destId="{420751C5-6145-4D53-803C-6948B85F0624}" srcOrd="0" destOrd="0" presId="urn:microsoft.com/office/officeart/2005/8/layout/vList2"/>
    <dgm:cxn modelId="{455DAA54-966A-44B3-A57F-598A47FBD706}" srcId="{BECDCB47-11CA-43C3-82D3-77E52A0D5203}" destId="{A9182E41-A78D-4C03-8696-6CBBB28645F4}" srcOrd="0" destOrd="0" parTransId="{58599E8A-EB1B-4709-8A28-D9C9C4FA422F}" sibTransId="{1D5FC144-90CF-497A-8520-B54E53B8CDB2}"/>
    <dgm:cxn modelId="{CB0F6B57-4EFC-4B68-A1CE-FA378624C6EE}" srcId="{BECDCB47-11CA-43C3-82D3-77E52A0D5203}" destId="{576620C2-EE52-4911-BDDD-2EEF03CB11BE}" srcOrd="2" destOrd="0" parTransId="{C9F4D279-76F3-4C32-9EC4-0AC85AB58623}" sibTransId="{1A17A057-F936-49F3-846C-6D127A10D503}"/>
    <dgm:cxn modelId="{07B08BB9-FCCB-4DC2-9D22-BBFB0605E9DD}" srcId="{BECDCB47-11CA-43C3-82D3-77E52A0D5203}" destId="{2CC53DE4-6525-461B-8B49-939DA45D7B8A}" srcOrd="1" destOrd="0" parTransId="{801BDC1E-0720-4CC4-9104-D273F6C3C822}" sibTransId="{B98D2936-2E2D-42E5-963D-61E92A9BB3DF}"/>
    <dgm:cxn modelId="{8845F0D2-E99D-46D0-809E-F5FF9F101A08}" type="presOf" srcId="{2CC53DE4-6525-461B-8B49-939DA45D7B8A}" destId="{9F6351E8-A14A-442A-8B23-CC6F91193870}" srcOrd="0" destOrd="0" presId="urn:microsoft.com/office/officeart/2005/8/layout/vList2"/>
    <dgm:cxn modelId="{8E6225E8-2953-4932-9FDE-C8466D4269FB}" type="presOf" srcId="{576620C2-EE52-4911-BDDD-2EEF03CB11BE}" destId="{C6C64132-9F0A-4729-BFAB-8F12ADD8F388}" srcOrd="0" destOrd="0" presId="urn:microsoft.com/office/officeart/2005/8/layout/vList2"/>
    <dgm:cxn modelId="{524C53C5-AF6B-48FD-8943-1F0D80CD419F}" type="presParOf" srcId="{420751C5-6145-4D53-803C-6948B85F0624}" destId="{57475047-6E18-40CF-9172-AC2DF4D6932E}" srcOrd="0" destOrd="0" presId="urn:microsoft.com/office/officeart/2005/8/layout/vList2"/>
    <dgm:cxn modelId="{4857EA3F-4131-4B2B-AB91-588C55827ECF}" type="presParOf" srcId="{420751C5-6145-4D53-803C-6948B85F0624}" destId="{4E199EDF-41A6-449D-90EF-8C0932C05AD0}" srcOrd="1" destOrd="0" presId="urn:microsoft.com/office/officeart/2005/8/layout/vList2"/>
    <dgm:cxn modelId="{554CC90B-ACDD-4650-B192-6BA19C10DC19}" type="presParOf" srcId="{420751C5-6145-4D53-803C-6948B85F0624}" destId="{9F6351E8-A14A-442A-8B23-CC6F91193870}" srcOrd="2" destOrd="0" presId="urn:microsoft.com/office/officeart/2005/8/layout/vList2"/>
    <dgm:cxn modelId="{0D84A812-61B6-44BC-BFDE-8CC01B4C3C1B}" type="presParOf" srcId="{420751C5-6145-4D53-803C-6948B85F0624}" destId="{66D8C133-AA5D-4128-B6E7-517B9BF89A92}" srcOrd="3" destOrd="0" presId="urn:microsoft.com/office/officeart/2005/8/layout/vList2"/>
    <dgm:cxn modelId="{14EEF7D6-16C1-4A15-B40D-3FC92994F83F}" type="presParOf" srcId="{420751C5-6145-4D53-803C-6948B85F0624}" destId="{C6C64132-9F0A-4729-BFAB-8F12ADD8F38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CEC548-EC42-472B-936F-0F252636726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2FF4FBB-8B9F-4C65-BEE3-DC5EF6EEF802}">
      <dgm:prSet/>
      <dgm:spPr/>
      <dgm:t>
        <a:bodyPr/>
        <a:lstStyle/>
        <a:p>
          <a:r>
            <a:rPr lang="hr-HR" dirty="0"/>
            <a:t>1876. godine Istra prugom povezana s Trstom</a:t>
          </a:r>
          <a:endParaRPr lang="en-US" dirty="0"/>
        </a:p>
      </dgm:t>
    </dgm:pt>
    <dgm:pt modelId="{65CA5AF4-C00E-40F9-8A1B-9134976C1569}" type="parTrans" cxnId="{EBFE123E-9150-40F9-BC5F-5F5D13A17641}">
      <dgm:prSet/>
      <dgm:spPr/>
      <dgm:t>
        <a:bodyPr/>
        <a:lstStyle/>
        <a:p>
          <a:endParaRPr lang="en-US"/>
        </a:p>
      </dgm:t>
    </dgm:pt>
    <dgm:pt modelId="{6C1E13F1-32A7-48A4-8490-D1AA1C1BBE77}" type="sibTrans" cxnId="{EBFE123E-9150-40F9-BC5F-5F5D13A17641}">
      <dgm:prSet/>
      <dgm:spPr/>
      <dgm:t>
        <a:bodyPr/>
        <a:lstStyle/>
        <a:p>
          <a:endParaRPr lang="en-US"/>
        </a:p>
      </dgm:t>
    </dgm:pt>
    <dgm:pt modelId="{55A37ABF-F6D9-4329-983F-B440BEDA30FE}">
      <dgm:prSet/>
      <dgm:spPr/>
      <dgm:t>
        <a:bodyPr/>
        <a:lstStyle/>
        <a:p>
          <a:r>
            <a:rPr lang="hr-HR" dirty="0"/>
            <a:t>Najbrže napredovala Pula –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razvila se u glavnu ratnu luku Monarhije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5CEA8C-3306-4EF5-B01A-5CB620855B3B}" type="parTrans" cxnId="{69EEFF1C-2392-4C33-BA22-633741512C1A}">
      <dgm:prSet/>
      <dgm:spPr/>
      <dgm:t>
        <a:bodyPr/>
        <a:lstStyle/>
        <a:p>
          <a:endParaRPr lang="en-US"/>
        </a:p>
      </dgm:t>
    </dgm:pt>
    <dgm:pt modelId="{533A2E87-491F-4A22-87B1-463DBE017D0E}" type="sibTrans" cxnId="{69EEFF1C-2392-4C33-BA22-633741512C1A}">
      <dgm:prSet/>
      <dgm:spPr/>
      <dgm:t>
        <a:bodyPr/>
        <a:lstStyle/>
        <a:p>
          <a:endParaRPr lang="en-US"/>
        </a:p>
      </dgm:t>
    </dgm:pt>
    <dgm:pt modelId="{C7EA967A-C0C5-4E09-B080-5BD48B9E9FF7}" type="pres">
      <dgm:prSet presAssocID="{30CEC548-EC42-472B-936F-0F2526367260}" presName="linear" presStyleCnt="0">
        <dgm:presLayoutVars>
          <dgm:animLvl val="lvl"/>
          <dgm:resizeHandles val="exact"/>
        </dgm:presLayoutVars>
      </dgm:prSet>
      <dgm:spPr/>
    </dgm:pt>
    <dgm:pt modelId="{EBA7C31B-E515-44F6-ADE4-B1E15B7B616B}" type="pres">
      <dgm:prSet presAssocID="{E2FF4FBB-8B9F-4C65-BEE3-DC5EF6EEF80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A375544-FFF5-4134-B005-B43B86876621}" type="pres">
      <dgm:prSet presAssocID="{6C1E13F1-32A7-48A4-8490-D1AA1C1BBE77}" presName="spacer" presStyleCnt="0"/>
      <dgm:spPr/>
    </dgm:pt>
    <dgm:pt modelId="{47339767-854E-4575-9209-6695CA6E9C5D}" type="pres">
      <dgm:prSet presAssocID="{55A37ABF-F6D9-4329-983F-B440BEDA30F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9EEFF1C-2392-4C33-BA22-633741512C1A}" srcId="{30CEC548-EC42-472B-936F-0F2526367260}" destId="{55A37ABF-F6D9-4329-983F-B440BEDA30FE}" srcOrd="1" destOrd="0" parTransId="{F15CEA8C-3306-4EF5-B01A-5CB620855B3B}" sibTransId="{533A2E87-491F-4A22-87B1-463DBE017D0E}"/>
    <dgm:cxn modelId="{21CDE331-9AC6-4540-A840-9ECE704513F1}" type="presOf" srcId="{55A37ABF-F6D9-4329-983F-B440BEDA30FE}" destId="{47339767-854E-4575-9209-6695CA6E9C5D}" srcOrd="0" destOrd="0" presId="urn:microsoft.com/office/officeart/2005/8/layout/vList2"/>
    <dgm:cxn modelId="{EBFE123E-9150-40F9-BC5F-5F5D13A17641}" srcId="{30CEC548-EC42-472B-936F-0F2526367260}" destId="{E2FF4FBB-8B9F-4C65-BEE3-DC5EF6EEF802}" srcOrd="0" destOrd="0" parTransId="{65CA5AF4-C00E-40F9-8A1B-9134976C1569}" sibTransId="{6C1E13F1-32A7-48A4-8490-D1AA1C1BBE77}"/>
    <dgm:cxn modelId="{A4F6A67A-6C37-4478-8CBE-29CA5BC84660}" type="presOf" srcId="{30CEC548-EC42-472B-936F-0F2526367260}" destId="{C7EA967A-C0C5-4E09-B080-5BD48B9E9FF7}" srcOrd="0" destOrd="0" presId="urn:microsoft.com/office/officeart/2005/8/layout/vList2"/>
    <dgm:cxn modelId="{771B12A7-65F5-4D77-8748-693186C4E52C}" type="presOf" srcId="{E2FF4FBB-8B9F-4C65-BEE3-DC5EF6EEF802}" destId="{EBA7C31B-E515-44F6-ADE4-B1E15B7B616B}" srcOrd="0" destOrd="0" presId="urn:microsoft.com/office/officeart/2005/8/layout/vList2"/>
    <dgm:cxn modelId="{773E2A00-82F2-4686-87F7-A022DA44F9F5}" type="presParOf" srcId="{C7EA967A-C0C5-4E09-B080-5BD48B9E9FF7}" destId="{EBA7C31B-E515-44F6-ADE4-B1E15B7B616B}" srcOrd="0" destOrd="0" presId="urn:microsoft.com/office/officeart/2005/8/layout/vList2"/>
    <dgm:cxn modelId="{C70F2EEB-4F9F-4E18-817C-E878CC53EE71}" type="presParOf" srcId="{C7EA967A-C0C5-4E09-B080-5BD48B9E9FF7}" destId="{3A375544-FFF5-4134-B005-B43B86876621}" srcOrd="1" destOrd="0" presId="urn:microsoft.com/office/officeart/2005/8/layout/vList2"/>
    <dgm:cxn modelId="{6698EF4F-36F1-4C1D-97C6-A43EB1EA6569}" type="presParOf" srcId="{C7EA967A-C0C5-4E09-B080-5BD48B9E9FF7}" destId="{47339767-854E-4575-9209-6695CA6E9C5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0CEC548-EC42-472B-936F-0F252636726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2FF4FBB-8B9F-4C65-BEE3-DC5EF6EEF802}">
      <dgm:prSet/>
      <dgm:spPr/>
      <dgm:t>
        <a:bodyPr/>
        <a:lstStyle/>
        <a:p>
          <a:r>
            <a:rPr lang="hr-HR" dirty="0"/>
            <a:t>Loši radni i životni uvjeti hrvatskih radnika</a:t>
          </a:r>
          <a:endParaRPr lang="en-US" dirty="0"/>
        </a:p>
      </dgm:t>
    </dgm:pt>
    <dgm:pt modelId="{65CA5AF4-C00E-40F9-8A1B-9134976C1569}" type="parTrans" cxnId="{EBFE123E-9150-40F9-BC5F-5F5D13A17641}">
      <dgm:prSet/>
      <dgm:spPr/>
      <dgm:t>
        <a:bodyPr/>
        <a:lstStyle/>
        <a:p>
          <a:endParaRPr lang="en-US"/>
        </a:p>
      </dgm:t>
    </dgm:pt>
    <dgm:pt modelId="{6C1E13F1-32A7-48A4-8490-D1AA1C1BBE77}" type="sibTrans" cxnId="{EBFE123E-9150-40F9-BC5F-5F5D13A17641}">
      <dgm:prSet/>
      <dgm:spPr/>
      <dgm:t>
        <a:bodyPr/>
        <a:lstStyle/>
        <a:p>
          <a:endParaRPr lang="en-US"/>
        </a:p>
      </dgm:t>
    </dgm:pt>
    <dgm:pt modelId="{C15F0EA8-22C5-463A-B674-F0F9A0FE1385}">
      <dgm:prSet/>
      <dgm:spPr/>
      <dgm:t>
        <a:bodyPr/>
        <a:lstStyle/>
        <a:p>
          <a:r>
            <a:rPr lang="hr-HR" dirty="0"/>
            <a:t>Žene dobivale dvostruko manju dnevnicu od muškaraca</a:t>
          </a:r>
          <a:endParaRPr lang="en-US" dirty="0"/>
        </a:p>
      </dgm:t>
    </dgm:pt>
    <dgm:pt modelId="{8CB8410D-EA6B-47DE-AE82-FE9BC3F028D5}" type="parTrans" cxnId="{713E3CCD-7A80-4AF0-B6DE-EA406F33BD0F}">
      <dgm:prSet/>
      <dgm:spPr/>
      <dgm:t>
        <a:bodyPr/>
        <a:lstStyle/>
        <a:p>
          <a:endParaRPr lang="en-US"/>
        </a:p>
      </dgm:t>
    </dgm:pt>
    <dgm:pt modelId="{0D2EBCD7-7D88-4A11-A868-8F71135CFCB5}" type="sibTrans" cxnId="{713E3CCD-7A80-4AF0-B6DE-EA406F33BD0F}">
      <dgm:prSet/>
      <dgm:spPr/>
      <dgm:t>
        <a:bodyPr/>
        <a:lstStyle/>
        <a:p>
          <a:endParaRPr lang="en-US"/>
        </a:p>
      </dgm:t>
    </dgm:pt>
    <dgm:pt modelId="{F32ADA40-98B8-460D-96A0-4D376A77F369}">
      <dgm:prSet/>
      <dgm:spPr/>
      <dgm:t>
        <a:bodyPr/>
        <a:lstStyle/>
        <a:p>
          <a:r>
            <a:rPr lang="hr-HR" dirty="0"/>
            <a:t>Radi poboljšanja svojeg položaja, radnici se počeli udruživati u sindikate </a:t>
          </a:r>
          <a:endParaRPr lang="en-US" dirty="0"/>
        </a:p>
      </dgm:t>
    </dgm:pt>
    <dgm:pt modelId="{650D98BE-6CE6-4209-90EC-5473154BA7EE}" type="parTrans" cxnId="{5C64D6EA-83AA-4F94-A459-1AFA6FEEC476}">
      <dgm:prSet/>
      <dgm:spPr/>
      <dgm:t>
        <a:bodyPr/>
        <a:lstStyle/>
        <a:p>
          <a:endParaRPr lang="hr-HR"/>
        </a:p>
      </dgm:t>
    </dgm:pt>
    <dgm:pt modelId="{2C5F72AE-F823-493F-9FCD-C4918039537E}" type="sibTrans" cxnId="{5C64D6EA-83AA-4F94-A459-1AFA6FEEC476}">
      <dgm:prSet/>
      <dgm:spPr/>
      <dgm:t>
        <a:bodyPr/>
        <a:lstStyle/>
        <a:p>
          <a:endParaRPr lang="hr-HR"/>
        </a:p>
      </dgm:t>
    </dgm:pt>
    <dgm:pt modelId="{C7EA967A-C0C5-4E09-B080-5BD48B9E9FF7}" type="pres">
      <dgm:prSet presAssocID="{30CEC548-EC42-472B-936F-0F2526367260}" presName="linear" presStyleCnt="0">
        <dgm:presLayoutVars>
          <dgm:animLvl val="lvl"/>
          <dgm:resizeHandles val="exact"/>
        </dgm:presLayoutVars>
      </dgm:prSet>
      <dgm:spPr/>
    </dgm:pt>
    <dgm:pt modelId="{EBA7C31B-E515-44F6-ADE4-B1E15B7B616B}" type="pres">
      <dgm:prSet presAssocID="{E2FF4FBB-8B9F-4C65-BEE3-DC5EF6EEF80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A375544-FFF5-4134-B005-B43B86876621}" type="pres">
      <dgm:prSet presAssocID="{6C1E13F1-32A7-48A4-8490-D1AA1C1BBE77}" presName="spacer" presStyleCnt="0"/>
      <dgm:spPr/>
    </dgm:pt>
    <dgm:pt modelId="{DC254F12-B363-43ED-9BE3-FABBBD14777E}" type="pres">
      <dgm:prSet presAssocID="{C15F0EA8-22C5-463A-B674-F0F9A0FE138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B09F566-36F5-481C-9769-2CB24FB93E4E}" type="pres">
      <dgm:prSet presAssocID="{0D2EBCD7-7D88-4A11-A868-8F71135CFCB5}" presName="spacer" presStyleCnt="0"/>
      <dgm:spPr/>
    </dgm:pt>
    <dgm:pt modelId="{6C0C0607-385F-4333-84F8-1858BD2CAE0A}" type="pres">
      <dgm:prSet presAssocID="{F32ADA40-98B8-460D-96A0-4D376A77F36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BFE123E-9150-40F9-BC5F-5F5D13A17641}" srcId="{30CEC548-EC42-472B-936F-0F2526367260}" destId="{E2FF4FBB-8B9F-4C65-BEE3-DC5EF6EEF802}" srcOrd="0" destOrd="0" parTransId="{65CA5AF4-C00E-40F9-8A1B-9134976C1569}" sibTransId="{6C1E13F1-32A7-48A4-8490-D1AA1C1BBE77}"/>
    <dgm:cxn modelId="{2D989A44-2160-427D-8A72-36B950070B37}" type="presOf" srcId="{F32ADA40-98B8-460D-96A0-4D376A77F369}" destId="{6C0C0607-385F-4333-84F8-1858BD2CAE0A}" srcOrd="0" destOrd="0" presId="urn:microsoft.com/office/officeart/2005/8/layout/vList2"/>
    <dgm:cxn modelId="{4A0A3F6D-A89F-426C-9F7D-C61CCCFA0A77}" type="presOf" srcId="{C15F0EA8-22C5-463A-B674-F0F9A0FE1385}" destId="{DC254F12-B363-43ED-9BE3-FABBBD14777E}" srcOrd="0" destOrd="0" presId="urn:microsoft.com/office/officeart/2005/8/layout/vList2"/>
    <dgm:cxn modelId="{A4F6A67A-6C37-4478-8CBE-29CA5BC84660}" type="presOf" srcId="{30CEC548-EC42-472B-936F-0F2526367260}" destId="{C7EA967A-C0C5-4E09-B080-5BD48B9E9FF7}" srcOrd="0" destOrd="0" presId="urn:microsoft.com/office/officeart/2005/8/layout/vList2"/>
    <dgm:cxn modelId="{771B12A7-65F5-4D77-8748-693186C4E52C}" type="presOf" srcId="{E2FF4FBB-8B9F-4C65-BEE3-DC5EF6EEF802}" destId="{EBA7C31B-E515-44F6-ADE4-B1E15B7B616B}" srcOrd="0" destOrd="0" presId="urn:microsoft.com/office/officeart/2005/8/layout/vList2"/>
    <dgm:cxn modelId="{713E3CCD-7A80-4AF0-B6DE-EA406F33BD0F}" srcId="{30CEC548-EC42-472B-936F-0F2526367260}" destId="{C15F0EA8-22C5-463A-B674-F0F9A0FE1385}" srcOrd="1" destOrd="0" parTransId="{8CB8410D-EA6B-47DE-AE82-FE9BC3F028D5}" sibTransId="{0D2EBCD7-7D88-4A11-A868-8F71135CFCB5}"/>
    <dgm:cxn modelId="{5C64D6EA-83AA-4F94-A459-1AFA6FEEC476}" srcId="{30CEC548-EC42-472B-936F-0F2526367260}" destId="{F32ADA40-98B8-460D-96A0-4D376A77F369}" srcOrd="2" destOrd="0" parTransId="{650D98BE-6CE6-4209-90EC-5473154BA7EE}" sibTransId="{2C5F72AE-F823-493F-9FCD-C4918039537E}"/>
    <dgm:cxn modelId="{773E2A00-82F2-4686-87F7-A022DA44F9F5}" type="presParOf" srcId="{C7EA967A-C0C5-4E09-B080-5BD48B9E9FF7}" destId="{EBA7C31B-E515-44F6-ADE4-B1E15B7B616B}" srcOrd="0" destOrd="0" presId="urn:microsoft.com/office/officeart/2005/8/layout/vList2"/>
    <dgm:cxn modelId="{C70F2EEB-4F9F-4E18-817C-E878CC53EE71}" type="presParOf" srcId="{C7EA967A-C0C5-4E09-B080-5BD48B9E9FF7}" destId="{3A375544-FFF5-4134-B005-B43B86876621}" srcOrd="1" destOrd="0" presId="urn:microsoft.com/office/officeart/2005/8/layout/vList2"/>
    <dgm:cxn modelId="{17DD75E9-9628-4177-98FE-2B5EE27F2830}" type="presParOf" srcId="{C7EA967A-C0C5-4E09-B080-5BD48B9E9FF7}" destId="{DC254F12-B363-43ED-9BE3-FABBBD14777E}" srcOrd="2" destOrd="0" presId="urn:microsoft.com/office/officeart/2005/8/layout/vList2"/>
    <dgm:cxn modelId="{B035D4D1-91AC-4473-956F-90C616AF4106}" type="presParOf" srcId="{C7EA967A-C0C5-4E09-B080-5BD48B9E9FF7}" destId="{5B09F566-36F5-481C-9769-2CB24FB93E4E}" srcOrd="3" destOrd="0" presId="urn:microsoft.com/office/officeart/2005/8/layout/vList2"/>
    <dgm:cxn modelId="{ECC0E9BF-EC7B-4BA5-A880-289BDD5A8993}" type="presParOf" srcId="{C7EA967A-C0C5-4E09-B080-5BD48B9E9FF7}" destId="{6C0C0607-385F-4333-84F8-1858BD2CAE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66EA28-0DA5-4B5F-84AF-EC57DEB6AEFF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7AA2E29-54DD-4C88-8528-87618B07422F}">
      <dgm:prSet/>
      <dgm:spPr/>
      <dgm:t>
        <a:bodyPr/>
        <a:lstStyle/>
        <a:p>
          <a:r>
            <a:rPr lang="hr-H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Radnički prijatelj </a:t>
          </a:r>
          <a:r>
            <a:rPr lang="hr-HR" i="1" dirty="0"/>
            <a:t>– </a:t>
          </a:r>
          <a:r>
            <a:rPr lang="hr-HR" dirty="0"/>
            <a:t>prvi radnički list, počeo izlaziti 1874. godine</a:t>
          </a:r>
          <a:endParaRPr lang="en-US" dirty="0"/>
        </a:p>
      </dgm:t>
    </dgm:pt>
    <dgm:pt modelId="{B1D0A29E-B3A4-444F-ACDE-66BFA5A50FBC}" type="parTrans" cxnId="{7D70E139-AE86-437C-AB1F-67402A11599E}">
      <dgm:prSet/>
      <dgm:spPr/>
      <dgm:t>
        <a:bodyPr/>
        <a:lstStyle/>
        <a:p>
          <a:endParaRPr lang="en-US"/>
        </a:p>
      </dgm:t>
    </dgm:pt>
    <dgm:pt modelId="{86246537-6714-4AF9-BB1C-2E8F5B0D5AC8}" type="sibTrans" cxnId="{7D70E139-AE86-437C-AB1F-67402A11599E}">
      <dgm:prSet/>
      <dgm:spPr/>
      <dgm:t>
        <a:bodyPr/>
        <a:lstStyle/>
        <a:p>
          <a:endParaRPr lang="en-US"/>
        </a:p>
      </dgm:t>
    </dgm:pt>
    <dgm:pt modelId="{2CFAA618-AF56-451D-AC5F-A167C4F53449}">
      <dgm:prSet/>
      <dgm:spPr/>
      <dgm:t>
        <a:bodyPr/>
        <a:lstStyle/>
        <a:p>
          <a:r>
            <a:rPr lang="hr-HR" dirty="0"/>
            <a:t>1894. godine osnovana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Socijaldemokratska stranka Hrvatske i Slavonije</a:t>
          </a:r>
          <a:r>
            <a: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dirty="0"/>
            <a:t>– zalagala se za poboljšanje radničkih prava i uvjeta za rad</a:t>
          </a:r>
          <a:endParaRPr lang="en-US" dirty="0"/>
        </a:p>
      </dgm:t>
    </dgm:pt>
    <dgm:pt modelId="{1CBDC185-F853-4660-85E4-FF5E4061BD54}" type="parTrans" cxnId="{081B7321-64C1-4F00-943D-D00BAF6DA5AF}">
      <dgm:prSet/>
      <dgm:spPr/>
      <dgm:t>
        <a:bodyPr/>
        <a:lstStyle/>
        <a:p>
          <a:endParaRPr lang="en-US"/>
        </a:p>
      </dgm:t>
    </dgm:pt>
    <dgm:pt modelId="{A14CAF1F-AC1F-42D1-AA34-D07790F1EDFC}" type="sibTrans" cxnId="{081B7321-64C1-4F00-943D-D00BAF6DA5AF}">
      <dgm:prSet/>
      <dgm:spPr/>
      <dgm:t>
        <a:bodyPr/>
        <a:lstStyle/>
        <a:p>
          <a:endParaRPr lang="en-US"/>
        </a:p>
      </dgm:t>
    </dgm:pt>
    <dgm:pt modelId="{505E2883-8658-4B9D-8E38-2B00AADE48E3}" type="pres">
      <dgm:prSet presAssocID="{8C66EA28-0DA5-4B5F-84AF-EC57DEB6AEFF}" presName="linear" presStyleCnt="0">
        <dgm:presLayoutVars>
          <dgm:animLvl val="lvl"/>
          <dgm:resizeHandles val="exact"/>
        </dgm:presLayoutVars>
      </dgm:prSet>
      <dgm:spPr/>
    </dgm:pt>
    <dgm:pt modelId="{311EA802-317C-47A2-9292-427465B30CC2}" type="pres">
      <dgm:prSet presAssocID="{47AA2E29-54DD-4C88-8528-87618B07422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E67CD70-6BF4-4317-BA9E-451C58B2B704}" type="pres">
      <dgm:prSet presAssocID="{86246537-6714-4AF9-BB1C-2E8F5B0D5AC8}" presName="spacer" presStyleCnt="0"/>
      <dgm:spPr/>
    </dgm:pt>
    <dgm:pt modelId="{FF2363EC-20F4-4338-8342-96942CDD8868}" type="pres">
      <dgm:prSet presAssocID="{2CFAA618-AF56-451D-AC5F-A167C4F5344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81B7321-64C1-4F00-943D-D00BAF6DA5AF}" srcId="{8C66EA28-0DA5-4B5F-84AF-EC57DEB6AEFF}" destId="{2CFAA618-AF56-451D-AC5F-A167C4F53449}" srcOrd="1" destOrd="0" parTransId="{1CBDC185-F853-4660-85E4-FF5E4061BD54}" sibTransId="{A14CAF1F-AC1F-42D1-AA34-D07790F1EDFC}"/>
    <dgm:cxn modelId="{7D70E139-AE86-437C-AB1F-67402A11599E}" srcId="{8C66EA28-0DA5-4B5F-84AF-EC57DEB6AEFF}" destId="{47AA2E29-54DD-4C88-8528-87618B07422F}" srcOrd="0" destOrd="0" parTransId="{B1D0A29E-B3A4-444F-ACDE-66BFA5A50FBC}" sibTransId="{86246537-6714-4AF9-BB1C-2E8F5B0D5AC8}"/>
    <dgm:cxn modelId="{AF7A78B5-0B9C-4898-8459-7AA3615D9274}" type="presOf" srcId="{47AA2E29-54DD-4C88-8528-87618B07422F}" destId="{311EA802-317C-47A2-9292-427465B30CC2}" srcOrd="0" destOrd="0" presId="urn:microsoft.com/office/officeart/2005/8/layout/vList2"/>
    <dgm:cxn modelId="{2F42F5B6-B232-4456-BD79-14D5110D3227}" type="presOf" srcId="{8C66EA28-0DA5-4B5F-84AF-EC57DEB6AEFF}" destId="{505E2883-8658-4B9D-8E38-2B00AADE48E3}" srcOrd="0" destOrd="0" presId="urn:microsoft.com/office/officeart/2005/8/layout/vList2"/>
    <dgm:cxn modelId="{E7919BD6-B972-4704-9446-3F816B7191FB}" type="presOf" srcId="{2CFAA618-AF56-451D-AC5F-A167C4F53449}" destId="{FF2363EC-20F4-4338-8342-96942CDD8868}" srcOrd="0" destOrd="0" presId="urn:microsoft.com/office/officeart/2005/8/layout/vList2"/>
    <dgm:cxn modelId="{30A41E5A-64F6-4818-821E-082999BD7D5A}" type="presParOf" srcId="{505E2883-8658-4B9D-8E38-2B00AADE48E3}" destId="{311EA802-317C-47A2-9292-427465B30CC2}" srcOrd="0" destOrd="0" presId="urn:microsoft.com/office/officeart/2005/8/layout/vList2"/>
    <dgm:cxn modelId="{29E9AA8C-5849-4033-B313-3C33F67B712B}" type="presParOf" srcId="{505E2883-8658-4B9D-8E38-2B00AADE48E3}" destId="{2E67CD70-6BF4-4317-BA9E-451C58B2B704}" srcOrd="1" destOrd="0" presId="urn:microsoft.com/office/officeart/2005/8/layout/vList2"/>
    <dgm:cxn modelId="{2F46D203-7803-4185-A294-775F5FDFA155}" type="presParOf" srcId="{505E2883-8658-4B9D-8E38-2B00AADE48E3}" destId="{FF2363EC-20F4-4338-8342-96942CDD886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6A66E2-0F5C-49E0-BD02-467BF8757312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1658EDA-A82F-457E-9E20-E2586E5BB247}">
      <dgm:prSet/>
      <dgm:spPr/>
      <dgm:t>
        <a:bodyPr/>
        <a:lstStyle/>
        <a:p>
          <a:pPr algn="just"/>
          <a:r>
            <a:rPr lang="hr-HR" dirty="0"/>
            <a:t>U državama zahvaćene industrijskom revolucijom – promjene i na selu</a:t>
          </a:r>
          <a:endParaRPr lang="en-US" dirty="0"/>
        </a:p>
      </dgm:t>
    </dgm:pt>
    <dgm:pt modelId="{FF2A0EA9-E747-4F12-B2B8-A3C968E27EDE}" type="parTrans" cxnId="{628296A3-385F-4D62-B1B2-0DFC899F56A6}">
      <dgm:prSet/>
      <dgm:spPr/>
      <dgm:t>
        <a:bodyPr/>
        <a:lstStyle/>
        <a:p>
          <a:endParaRPr lang="en-US"/>
        </a:p>
      </dgm:t>
    </dgm:pt>
    <dgm:pt modelId="{57D6DBC6-E079-4912-AAD8-A41FB7F00AF6}" type="sibTrans" cxnId="{628296A3-385F-4D62-B1B2-0DFC899F56A6}">
      <dgm:prSet/>
      <dgm:spPr/>
      <dgm:t>
        <a:bodyPr/>
        <a:lstStyle/>
        <a:p>
          <a:endParaRPr lang="en-US"/>
        </a:p>
      </dgm:t>
    </dgm:pt>
    <dgm:pt modelId="{515AC998-882C-4991-BCF2-851753E3D092}">
      <dgm:prSet/>
      <dgm:spPr/>
      <dgm:t>
        <a:bodyPr/>
        <a:lstStyle/>
        <a:p>
          <a:r>
            <a:rPr lang="hr-HR"/>
            <a:t>Bolje poljoprivredne tehnike, proizvode se veći viškovi hrane</a:t>
          </a:r>
          <a:endParaRPr lang="en-US"/>
        </a:p>
      </dgm:t>
    </dgm:pt>
    <dgm:pt modelId="{C7421C91-DD32-4E24-9A54-48CE3A90875C}" type="parTrans" cxnId="{9B683DC5-A2E9-4B1E-8714-2607389336F8}">
      <dgm:prSet/>
      <dgm:spPr/>
      <dgm:t>
        <a:bodyPr/>
        <a:lstStyle/>
        <a:p>
          <a:endParaRPr lang="en-US"/>
        </a:p>
      </dgm:t>
    </dgm:pt>
    <dgm:pt modelId="{761EE4C2-3D4F-4F18-B88D-35D5E80703CD}" type="sibTrans" cxnId="{9B683DC5-A2E9-4B1E-8714-2607389336F8}">
      <dgm:prSet/>
      <dgm:spPr/>
      <dgm:t>
        <a:bodyPr/>
        <a:lstStyle/>
        <a:p>
          <a:endParaRPr lang="en-US"/>
        </a:p>
      </dgm:t>
    </dgm:pt>
    <dgm:pt modelId="{9842B44A-7841-424C-B6A3-2DBD25DEB2F1}">
      <dgm:prSet/>
      <dgm:spPr/>
      <dgm:t>
        <a:bodyPr/>
        <a:lstStyle/>
        <a:p>
          <a:r>
            <a:rPr lang="hr-HR"/>
            <a:t>U hrvatskim zemljama promjene stizale sporo</a:t>
          </a:r>
          <a:endParaRPr lang="en-US"/>
        </a:p>
      </dgm:t>
    </dgm:pt>
    <dgm:pt modelId="{7861A6CC-52E1-49A9-90A9-0EFA86A0D0AA}" type="parTrans" cxnId="{D81647DA-287B-449D-B506-0EA7AF409A74}">
      <dgm:prSet/>
      <dgm:spPr/>
      <dgm:t>
        <a:bodyPr/>
        <a:lstStyle/>
        <a:p>
          <a:endParaRPr lang="en-US"/>
        </a:p>
      </dgm:t>
    </dgm:pt>
    <dgm:pt modelId="{0E0CB08D-A8C9-49A3-A1AB-DA2CBD14FB33}" type="sibTrans" cxnId="{D81647DA-287B-449D-B506-0EA7AF409A74}">
      <dgm:prSet/>
      <dgm:spPr/>
      <dgm:t>
        <a:bodyPr/>
        <a:lstStyle/>
        <a:p>
          <a:endParaRPr lang="en-US"/>
        </a:p>
      </dgm:t>
    </dgm:pt>
    <dgm:pt modelId="{E1DDED15-CDF6-4A2E-ACA9-7827442B0548}">
      <dgm:prSet/>
      <dgm:spPr/>
      <dgm:t>
        <a:bodyPr/>
        <a:lstStyle/>
        <a:p>
          <a:pPr algn="just"/>
          <a:r>
            <a:rPr lang="hr-HR" dirty="0"/>
            <a:t>Većina hrvatskih seljaka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poljoprivredom se bavila na zastarjeli način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5A07F6-D625-437F-94F2-EFF08BC776F1}" type="parTrans" cxnId="{CE54742E-279D-4103-BC50-EB40591E6532}">
      <dgm:prSet/>
      <dgm:spPr/>
      <dgm:t>
        <a:bodyPr/>
        <a:lstStyle/>
        <a:p>
          <a:endParaRPr lang="en-US"/>
        </a:p>
      </dgm:t>
    </dgm:pt>
    <dgm:pt modelId="{9704C14E-5916-4F89-B4DD-21382EF2153A}" type="sibTrans" cxnId="{CE54742E-279D-4103-BC50-EB40591E6532}">
      <dgm:prSet/>
      <dgm:spPr/>
      <dgm:t>
        <a:bodyPr/>
        <a:lstStyle/>
        <a:p>
          <a:endParaRPr lang="en-US"/>
        </a:p>
      </dgm:t>
    </dgm:pt>
    <dgm:pt modelId="{00CCCFCE-68D7-495F-988B-A617CAC99FF7}" type="pres">
      <dgm:prSet presAssocID="{D36A66E2-0F5C-49E0-BD02-467BF8757312}" presName="linear" presStyleCnt="0">
        <dgm:presLayoutVars>
          <dgm:animLvl val="lvl"/>
          <dgm:resizeHandles val="exact"/>
        </dgm:presLayoutVars>
      </dgm:prSet>
      <dgm:spPr/>
    </dgm:pt>
    <dgm:pt modelId="{C4B78D96-14D4-4121-8537-31AE9316083D}" type="pres">
      <dgm:prSet presAssocID="{D1658EDA-A82F-457E-9E20-E2586E5BB24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40FD87A-5466-4F2C-9A60-1F3D1DF6E1C1}" type="pres">
      <dgm:prSet presAssocID="{57D6DBC6-E079-4912-AAD8-A41FB7F00AF6}" presName="spacer" presStyleCnt="0"/>
      <dgm:spPr/>
    </dgm:pt>
    <dgm:pt modelId="{C929C91D-0E4D-4A41-B04C-FD0B0785165A}" type="pres">
      <dgm:prSet presAssocID="{515AC998-882C-4991-BCF2-851753E3D09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38B58B-DB5D-46BB-AC26-1D1CF95F5D4F}" type="pres">
      <dgm:prSet presAssocID="{761EE4C2-3D4F-4F18-B88D-35D5E80703CD}" presName="spacer" presStyleCnt="0"/>
      <dgm:spPr/>
    </dgm:pt>
    <dgm:pt modelId="{B61356D6-EC0B-4912-8A06-23BD82FFC158}" type="pres">
      <dgm:prSet presAssocID="{9842B44A-7841-424C-B6A3-2DBD25DEB2F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09FE6FC-882C-4915-9554-52BAC3C36A6D}" type="pres">
      <dgm:prSet presAssocID="{0E0CB08D-A8C9-49A3-A1AB-DA2CBD14FB33}" presName="spacer" presStyleCnt="0"/>
      <dgm:spPr/>
    </dgm:pt>
    <dgm:pt modelId="{1BDA2B0B-F28B-44FB-BE7B-48CBB6EE6D1B}" type="pres">
      <dgm:prSet presAssocID="{E1DDED15-CDF6-4A2E-ACA9-7827442B054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E54742E-279D-4103-BC50-EB40591E6532}" srcId="{D36A66E2-0F5C-49E0-BD02-467BF8757312}" destId="{E1DDED15-CDF6-4A2E-ACA9-7827442B0548}" srcOrd="3" destOrd="0" parTransId="{565A07F6-D625-437F-94F2-EFF08BC776F1}" sibTransId="{9704C14E-5916-4F89-B4DD-21382EF2153A}"/>
    <dgm:cxn modelId="{7BDC7A5C-0F4E-4075-BABF-5300AC00688E}" type="presOf" srcId="{515AC998-882C-4991-BCF2-851753E3D092}" destId="{C929C91D-0E4D-4A41-B04C-FD0B0785165A}" srcOrd="0" destOrd="0" presId="urn:microsoft.com/office/officeart/2005/8/layout/vList2"/>
    <dgm:cxn modelId="{E2F85947-5D16-44C0-937E-0E1EBE382E3D}" type="presOf" srcId="{D36A66E2-0F5C-49E0-BD02-467BF8757312}" destId="{00CCCFCE-68D7-495F-988B-A617CAC99FF7}" srcOrd="0" destOrd="0" presId="urn:microsoft.com/office/officeart/2005/8/layout/vList2"/>
    <dgm:cxn modelId="{535E167F-4C14-46A7-965B-F3431039087F}" type="presOf" srcId="{D1658EDA-A82F-457E-9E20-E2586E5BB247}" destId="{C4B78D96-14D4-4121-8537-31AE9316083D}" srcOrd="0" destOrd="0" presId="urn:microsoft.com/office/officeart/2005/8/layout/vList2"/>
    <dgm:cxn modelId="{628296A3-385F-4D62-B1B2-0DFC899F56A6}" srcId="{D36A66E2-0F5C-49E0-BD02-467BF8757312}" destId="{D1658EDA-A82F-457E-9E20-E2586E5BB247}" srcOrd="0" destOrd="0" parTransId="{FF2A0EA9-E747-4F12-B2B8-A3C968E27EDE}" sibTransId="{57D6DBC6-E079-4912-AAD8-A41FB7F00AF6}"/>
    <dgm:cxn modelId="{2B8CC9AD-CD70-4C4F-9E81-3093B9F0A861}" type="presOf" srcId="{E1DDED15-CDF6-4A2E-ACA9-7827442B0548}" destId="{1BDA2B0B-F28B-44FB-BE7B-48CBB6EE6D1B}" srcOrd="0" destOrd="0" presId="urn:microsoft.com/office/officeart/2005/8/layout/vList2"/>
    <dgm:cxn modelId="{9B683DC5-A2E9-4B1E-8714-2607389336F8}" srcId="{D36A66E2-0F5C-49E0-BD02-467BF8757312}" destId="{515AC998-882C-4991-BCF2-851753E3D092}" srcOrd="1" destOrd="0" parTransId="{C7421C91-DD32-4E24-9A54-48CE3A90875C}" sibTransId="{761EE4C2-3D4F-4F18-B88D-35D5E80703CD}"/>
    <dgm:cxn modelId="{D81647DA-287B-449D-B506-0EA7AF409A74}" srcId="{D36A66E2-0F5C-49E0-BD02-467BF8757312}" destId="{9842B44A-7841-424C-B6A3-2DBD25DEB2F1}" srcOrd="2" destOrd="0" parTransId="{7861A6CC-52E1-49A9-90A9-0EFA86A0D0AA}" sibTransId="{0E0CB08D-A8C9-49A3-A1AB-DA2CBD14FB33}"/>
    <dgm:cxn modelId="{74A2F5EC-F214-49B6-B594-8E882CB83375}" type="presOf" srcId="{9842B44A-7841-424C-B6A3-2DBD25DEB2F1}" destId="{B61356D6-EC0B-4912-8A06-23BD82FFC158}" srcOrd="0" destOrd="0" presId="urn:microsoft.com/office/officeart/2005/8/layout/vList2"/>
    <dgm:cxn modelId="{61ED704A-F371-4891-B192-8E4AB38F1CAF}" type="presParOf" srcId="{00CCCFCE-68D7-495F-988B-A617CAC99FF7}" destId="{C4B78D96-14D4-4121-8537-31AE9316083D}" srcOrd="0" destOrd="0" presId="urn:microsoft.com/office/officeart/2005/8/layout/vList2"/>
    <dgm:cxn modelId="{F5C113E5-26A0-48AD-BC7F-35F54D71535C}" type="presParOf" srcId="{00CCCFCE-68D7-495F-988B-A617CAC99FF7}" destId="{040FD87A-5466-4F2C-9A60-1F3D1DF6E1C1}" srcOrd="1" destOrd="0" presId="urn:microsoft.com/office/officeart/2005/8/layout/vList2"/>
    <dgm:cxn modelId="{F778878A-589C-4055-82B2-29281F34B6B1}" type="presParOf" srcId="{00CCCFCE-68D7-495F-988B-A617CAC99FF7}" destId="{C929C91D-0E4D-4A41-B04C-FD0B0785165A}" srcOrd="2" destOrd="0" presId="urn:microsoft.com/office/officeart/2005/8/layout/vList2"/>
    <dgm:cxn modelId="{1E0A7910-0CC1-4512-929A-809457F897B2}" type="presParOf" srcId="{00CCCFCE-68D7-495F-988B-A617CAC99FF7}" destId="{4338B58B-DB5D-46BB-AC26-1D1CF95F5D4F}" srcOrd="3" destOrd="0" presId="urn:microsoft.com/office/officeart/2005/8/layout/vList2"/>
    <dgm:cxn modelId="{78B1E8A3-6960-4C76-9AA5-47AA5AF8A138}" type="presParOf" srcId="{00CCCFCE-68D7-495F-988B-A617CAC99FF7}" destId="{B61356D6-EC0B-4912-8A06-23BD82FFC158}" srcOrd="4" destOrd="0" presId="urn:microsoft.com/office/officeart/2005/8/layout/vList2"/>
    <dgm:cxn modelId="{588ECF10-9132-415A-8C36-58E0E5FD1B7A}" type="presParOf" srcId="{00CCCFCE-68D7-495F-988B-A617CAC99FF7}" destId="{B09FE6FC-882C-4915-9554-52BAC3C36A6D}" srcOrd="5" destOrd="0" presId="urn:microsoft.com/office/officeart/2005/8/layout/vList2"/>
    <dgm:cxn modelId="{0F1D6B6D-4C73-4329-872D-CF8DB73AD753}" type="presParOf" srcId="{00CCCFCE-68D7-495F-988B-A617CAC99FF7}" destId="{1BDA2B0B-F28B-44FB-BE7B-48CBB6EE6D1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FCF0E9-62D5-4B0B-97CE-D30F0B6C9505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B7ABD189-2CAC-486B-8811-4D27BFEB85EF}">
      <dgm:prSet/>
      <dgm:spPr/>
      <dgm:t>
        <a:bodyPr/>
        <a:lstStyle/>
        <a:p>
          <a:r>
            <a:rPr lang="hr-HR"/>
            <a:t>U drugoj polovici XIX. stoljeća gotovo 90% stanovništva zemlju obrađivala drvenim plugom</a:t>
          </a:r>
          <a:endParaRPr lang="en-US"/>
        </a:p>
      </dgm:t>
    </dgm:pt>
    <dgm:pt modelId="{D199C882-6581-40FE-863C-31CD4AB3EF0D}" type="parTrans" cxnId="{981833D3-BBBD-4D24-9353-EA0561E18597}">
      <dgm:prSet/>
      <dgm:spPr/>
      <dgm:t>
        <a:bodyPr/>
        <a:lstStyle/>
        <a:p>
          <a:endParaRPr lang="en-US"/>
        </a:p>
      </dgm:t>
    </dgm:pt>
    <dgm:pt modelId="{BE40F590-1A96-489A-8B3E-1A45B9D21FB7}" type="sibTrans" cxnId="{981833D3-BBBD-4D24-9353-EA0561E18597}">
      <dgm:prSet/>
      <dgm:spPr/>
      <dgm:t>
        <a:bodyPr/>
        <a:lstStyle/>
        <a:p>
          <a:endParaRPr lang="en-US"/>
        </a:p>
      </dgm:t>
    </dgm:pt>
    <dgm:pt modelId="{57E1F2C3-70BD-4B56-ADC7-A75E4229CD2E}">
      <dgm:prSet/>
      <dgm:spPr/>
      <dgm:t>
        <a:bodyPr/>
        <a:lstStyle/>
        <a:p>
          <a:r>
            <a:rPr lang="hr-HR"/>
            <a:t>Prosječan urod bio je slab – glad i siromaštvo</a:t>
          </a:r>
          <a:endParaRPr lang="en-US"/>
        </a:p>
      </dgm:t>
    </dgm:pt>
    <dgm:pt modelId="{22189E71-52DA-4E41-8A23-53C0BF94CA63}" type="parTrans" cxnId="{0646D524-D7EC-4DC9-9C01-AB9299224EE8}">
      <dgm:prSet/>
      <dgm:spPr/>
      <dgm:t>
        <a:bodyPr/>
        <a:lstStyle/>
        <a:p>
          <a:endParaRPr lang="en-US"/>
        </a:p>
      </dgm:t>
    </dgm:pt>
    <dgm:pt modelId="{342BF29D-5382-4E44-AC96-E67CFD057A80}" type="sibTrans" cxnId="{0646D524-D7EC-4DC9-9C01-AB9299224EE8}">
      <dgm:prSet/>
      <dgm:spPr/>
      <dgm:t>
        <a:bodyPr/>
        <a:lstStyle/>
        <a:p>
          <a:endParaRPr lang="en-US"/>
        </a:p>
      </dgm:t>
    </dgm:pt>
    <dgm:pt modelId="{C61DE58C-56EE-4B16-A29D-6BD6075A02E0}">
      <dgm:prSet/>
      <dgm:spPr/>
      <dgm:t>
        <a:bodyPr/>
        <a:lstStyle/>
        <a:p>
          <a:r>
            <a:rPr lang="hr-HR"/>
            <a:t>Nakon Jelačićevog proglasa o ukidanju kmetstva – neriješeni imovinski odnosi – česti sporovi vlastelina i seljaka</a:t>
          </a:r>
          <a:endParaRPr lang="en-US"/>
        </a:p>
      </dgm:t>
    </dgm:pt>
    <dgm:pt modelId="{9754FF05-00BD-4822-80E8-0831CC0D3801}" type="parTrans" cxnId="{C3E49560-D939-474D-96AE-48572BDB28C7}">
      <dgm:prSet/>
      <dgm:spPr/>
      <dgm:t>
        <a:bodyPr/>
        <a:lstStyle/>
        <a:p>
          <a:endParaRPr lang="en-US"/>
        </a:p>
      </dgm:t>
    </dgm:pt>
    <dgm:pt modelId="{C3A5DF33-0753-4F56-AC34-0798E72DEE67}" type="sibTrans" cxnId="{C3E49560-D939-474D-96AE-48572BDB28C7}">
      <dgm:prSet/>
      <dgm:spPr/>
      <dgm:t>
        <a:bodyPr/>
        <a:lstStyle/>
        <a:p>
          <a:endParaRPr lang="en-US"/>
        </a:p>
      </dgm:t>
    </dgm:pt>
    <dgm:pt modelId="{89741761-5193-4A1D-BAEB-1D7CCA162FC2}" type="pres">
      <dgm:prSet presAssocID="{3BFCF0E9-62D5-4B0B-97CE-D30F0B6C9505}" presName="linear" presStyleCnt="0">
        <dgm:presLayoutVars>
          <dgm:animLvl val="lvl"/>
          <dgm:resizeHandles val="exact"/>
        </dgm:presLayoutVars>
      </dgm:prSet>
      <dgm:spPr/>
    </dgm:pt>
    <dgm:pt modelId="{0B212DB4-5EF4-46D1-9968-C32FA05FACDC}" type="pres">
      <dgm:prSet presAssocID="{B7ABD189-2CAC-486B-8811-4D27BFEB85E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F6B7411-1741-4263-A32D-610CCF06B641}" type="pres">
      <dgm:prSet presAssocID="{BE40F590-1A96-489A-8B3E-1A45B9D21FB7}" presName="spacer" presStyleCnt="0"/>
      <dgm:spPr/>
    </dgm:pt>
    <dgm:pt modelId="{D893D6A2-4DF3-4F64-82B5-C65E3BA92863}" type="pres">
      <dgm:prSet presAssocID="{57E1F2C3-70BD-4B56-ADC7-A75E4229CD2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B8D8138-0E1D-4D84-B824-F472723BC6F9}" type="pres">
      <dgm:prSet presAssocID="{342BF29D-5382-4E44-AC96-E67CFD057A80}" presName="spacer" presStyleCnt="0"/>
      <dgm:spPr/>
    </dgm:pt>
    <dgm:pt modelId="{E86B8D20-4E88-4748-8931-E03FE6AC9A05}" type="pres">
      <dgm:prSet presAssocID="{C61DE58C-56EE-4B16-A29D-6BD6075A02E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2027116-DB96-4DE2-816B-5B4664814E8B}" type="presOf" srcId="{B7ABD189-2CAC-486B-8811-4D27BFEB85EF}" destId="{0B212DB4-5EF4-46D1-9968-C32FA05FACDC}" srcOrd="0" destOrd="0" presId="urn:microsoft.com/office/officeart/2005/8/layout/vList2"/>
    <dgm:cxn modelId="{0646D524-D7EC-4DC9-9C01-AB9299224EE8}" srcId="{3BFCF0E9-62D5-4B0B-97CE-D30F0B6C9505}" destId="{57E1F2C3-70BD-4B56-ADC7-A75E4229CD2E}" srcOrd="1" destOrd="0" parTransId="{22189E71-52DA-4E41-8A23-53C0BF94CA63}" sibTransId="{342BF29D-5382-4E44-AC96-E67CFD057A80}"/>
    <dgm:cxn modelId="{BFCB0B2F-79E9-48F8-8ACA-1A1A1B294142}" type="presOf" srcId="{57E1F2C3-70BD-4B56-ADC7-A75E4229CD2E}" destId="{D893D6A2-4DF3-4F64-82B5-C65E3BA92863}" srcOrd="0" destOrd="0" presId="urn:microsoft.com/office/officeart/2005/8/layout/vList2"/>
    <dgm:cxn modelId="{C3E49560-D939-474D-96AE-48572BDB28C7}" srcId="{3BFCF0E9-62D5-4B0B-97CE-D30F0B6C9505}" destId="{C61DE58C-56EE-4B16-A29D-6BD6075A02E0}" srcOrd="2" destOrd="0" parTransId="{9754FF05-00BD-4822-80E8-0831CC0D3801}" sibTransId="{C3A5DF33-0753-4F56-AC34-0798E72DEE67}"/>
    <dgm:cxn modelId="{7684BDBA-0A4D-4E44-BD35-8AB345E7E275}" type="presOf" srcId="{C61DE58C-56EE-4B16-A29D-6BD6075A02E0}" destId="{E86B8D20-4E88-4748-8931-E03FE6AC9A05}" srcOrd="0" destOrd="0" presId="urn:microsoft.com/office/officeart/2005/8/layout/vList2"/>
    <dgm:cxn modelId="{981833D3-BBBD-4D24-9353-EA0561E18597}" srcId="{3BFCF0E9-62D5-4B0B-97CE-D30F0B6C9505}" destId="{B7ABD189-2CAC-486B-8811-4D27BFEB85EF}" srcOrd="0" destOrd="0" parTransId="{D199C882-6581-40FE-863C-31CD4AB3EF0D}" sibTransId="{BE40F590-1A96-489A-8B3E-1A45B9D21FB7}"/>
    <dgm:cxn modelId="{1BBB7DF0-6E8F-4E8B-8D39-24E0240A5C7C}" type="presOf" srcId="{3BFCF0E9-62D5-4B0B-97CE-D30F0B6C9505}" destId="{89741761-5193-4A1D-BAEB-1D7CCA162FC2}" srcOrd="0" destOrd="0" presId="urn:microsoft.com/office/officeart/2005/8/layout/vList2"/>
    <dgm:cxn modelId="{F1466723-025D-4936-9D7B-72B241E73194}" type="presParOf" srcId="{89741761-5193-4A1D-BAEB-1D7CCA162FC2}" destId="{0B212DB4-5EF4-46D1-9968-C32FA05FACDC}" srcOrd="0" destOrd="0" presId="urn:microsoft.com/office/officeart/2005/8/layout/vList2"/>
    <dgm:cxn modelId="{48F24154-579D-477B-B081-A1ED529337AD}" type="presParOf" srcId="{89741761-5193-4A1D-BAEB-1D7CCA162FC2}" destId="{FF6B7411-1741-4263-A32D-610CCF06B641}" srcOrd="1" destOrd="0" presId="urn:microsoft.com/office/officeart/2005/8/layout/vList2"/>
    <dgm:cxn modelId="{F23E633B-7B75-4CD4-A477-77E79DCE733D}" type="presParOf" srcId="{89741761-5193-4A1D-BAEB-1D7CCA162FC2}" destId="{D893D6A2-4DF3-4F64-82B5-C65E3BA92863}" srcOrd="2" destOrd="0" presId="urn:microsoft.com/office/officeart/2005/8/layout/vList2"/>
    <dgm:cxn modelId="{569A20A1-E500-4687-AB2D-D7C72DFF690F}" type="presParOf" srcId="{89741761-5193-4A1D-BAEB-1D7CCA162FC2}" destId="{1B8D8138-0E1D-4D84-B824-F472723BC6F9}" srcOrd="3" destOrd="0" presId="urn:microsoft.com/office/officeart/2005/8/layout/vList2"/>
    <dgm:cxn modelId="{5D5112CE-B702-405D-8936-05C19DA6A4B9}" type="presParOf" srcId="{89741761-5193-4A1D-BAEB-1D7CCA162FC2}" destId="{E86B8D20-4E88-4748-8931-E03FE6AC9A0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C9E294-2CAE-4434-9761-E57B897DCF7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DD3881B-EFCB-44AE-BD8C-D122796FC277}">
      <dgm:prSet/>
      <dgm:spPr/>
      <dgm:t>
        <a:bodyPr/>
        <a:lstStyle/>
        <a:p>
          <a:pPr algn="just"/>
          <a:r>
            <a:rPr lang="hr-HR" dirty="0"/>
            <a:t>Potkraj XIX. stoljeća – hrvatske zemlje zahvaćene krizom zbog pada cijena poljoprivrednih proizvoda</a:t>
          </a:r>
          <a:endParaRPr lang="en-US" dirty="0"/>
        </a:p>
      </dgm:t>
    </dgm:pt>
    <dgm:pt modelId="{B3F87A9D-7BCE-4BD3-A20B-3EC68BF794A4}" type="parTrans" cxnId="{592D3572-A8F9-46A6-B479-18892637D7DF}">
      <dgm:prSet/>
      <dgm:spPr/>
      <dgm:t>
        <a:bodyPr/>
        <a:lstStyle/>
        <a:p>
          <a:endParaRPr lang="en-US"/>
        </a:p>
      </dgm:t>
    </dgm:pt>
    <dgm:pt modelId="{5D48862B-DA72-4845-97A5-E1F1979335EA}" type="sibTrans" cxnId="{592D3572-A8F9-46A6-B479-18892637D7DF}">
      <dgm:prSet/>
      <dgm:spPr/>
      <dgm:t>
        <a:bodyPr/>
        <a:lstStyle/>
        <a:p>
          <a:endParaRPr lang="en-US"/>
        </a:p>
      </dgm:t>
    </dgm:pt>
    <dgm:pt modelId="{DD8BF8C9-9A8B-49F6-B0F7-75F369D37B5A}">
      <dgm:prSet/>
      <dgm:spPr/>
      <dgm:t>
        <a:bodyPr/>
        <a:lstStyle/>
        <a:p>
          <a:pPr algn="just"/>
          <a:r>
            <a:rPr lang="hr-HR" dirty="0"/>
            <a:t>Dio seljačkih gospodarstava propao – mali broj seljačkog stanovništva zaposlilo se u malobrojnim gradovima</a:t>
          </a:r>
          <a:endParaRPr lang="en-US" dirty="0"/>
        </a:p>
      </dgm:t>
    </dgm:pt>
    <dgm:pt modelId="{48D5C413-0359-44C5-9CAF-A10D6E4017D2}" type="parTrans" cxnId="{749CC2E0-4540-476F-8763-4E7E09AE155B}">
      <dgm:prSet/>
      <dgm:spPr/>
      <dgm:t>
        <a:bodyPr/>
        <a:lstStyle/>
        <a:p>
          <a:endParaRPr lang="en-US"/>
        </a:p>
      </dgm:t>
    </dgm:pt>
    <dgm:pt modelId="{BCE48186-6E22-4D86-9BA2-40014ACF853A}" type="sibTrans" cxnId="{749CC2E0-4540-476F-8763-4E7E09AE155B}">
      <dgm:prSet/>
      <dgm:spPr/>
      <dgm:t>
        <a:bodyPr/>
        <a:lstStyle/>
        <a:p>
          <a:endParaRPr lang="en-US"/>
        </a:p>
      </dgm:t>
    </dgm:pt>
    <dgm:pt modelId="{A9505172-F84A-4CE2-8E7C-66D9AC30A4AD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Veliki broj seljačkog stanovništva iselio </a:t>
          </a:r>
          <a:r>
            <a:rPr lang="hr-HR" dirty="0"/>
            <a:t>– iseljavanje najveće iz Dalmacije u prekooceanske krajeve </a:t>
          </a:r>
          <a:endParaRPr lang="en-US" dirty="0"/>
        </a:p>
      </dgm:t>
    </dgm:pt>
    <dgm:pt modelId="{BFE6E56C-DDC5-4289-BD36-D1886EDC09B2}" type="parTrans" cxnId="{09D6A7AA-8435-4C7A-8B70-1711E712E594}">
      <dgm:prSet/>
      <dgm:spPr/>
      <dgm:t>
        <a:bodyPr/>
        <a:lstStyle/>
        <a:p>
          <a:endParaRPr lang="en-US"/>
        </a:p>
      </dgm:t>
    </dgm:pt>
    <dgm:pt modelId="{1E9DCFBB-B6C1-41FE-8C7E-11E2861C4BF8}" type="sibTrans" cxnId="{09D6A7AA-8435-4C7A-8B70-1711E712E594}">
      <dgm:prSet/>
      <dgm:spPr/>
      <dgm:t>
        <a:bodyPr/>
        <a:lstStyle/>
        <a:p>
          <a:endParaRPr lang="en-US"/>
        </a:p>
      </dgm:t>
    </dgm:pt>
    <dgm:pt modelId="{E78A217A-52F4-4194-963D-FFFEBD1BBA1D}" type="pres">
      <dgm:prSet presAssocID="{A6C9E294-2CAE-4434-9761-E57B897DCF70}" presName="linear" presStyleCnt="0">
        <dgm:presLayoutVars>
          <dgm:animLvl val="lvl"/>
          <dgm:resizeHandles val="exact"/>
        </dgm:presLayoutVars>
      </dgm:prSet>
      <dgm:spPr/>
    </dgm:pt>
    <dgm:pt modelId="{C7E17E0E-EA34-4D7D-9EBD-7C772232F681}" type="pres">
      <dgm:prSet presAssocID="{9DD3881B-EFCB-44AE-BD8C-D122796FC27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D97112C-B591-443A-B689-4538AF72E7C1}" type="pres">
      <dgm:prSet presAssocID="{5D48862B-DA72-4845-97A5-E1F1979335EA}" presName="spacer" presStyleCnt="0"/>
      <dgm:spPr/>
    </dgm:pt>
    <dgm:pt modelId="{53F72A56-8824-4FDB-BD02-8EBDD0EF7C52}" type="pres">
      <dgm:prSet presAssocID="{DD8BF8C9-9A8B-49F6-B0F7-75F369D37B5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47EAAEA-E336-4D2A-8566-8214F046977C}" type="pres">
      <dgm:prSet presAssocID="{BCE48186-6E22-4D86-9BA2-40014ACF853A}" presName="spacer" presStyleCnt="0"/>
      <dgm:spPr/>
    </dgm:pt>
    <dgm:pt modelId="{9F6F72F3-103C-4A59-BFF6-74B1A94212C6}" type="pres">
      <dgm:prSet presAssocID="{A9505172-F84A-4CE2-8E7C-66D9AC30A4A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1705437-62DC-418C-8E54-ED5B2A497D9C}" type="presOf" srcId="{9DD3881B-EFCB-44AE-BD8C-D122796FC277}" destId="{C7E17E0E-EA34-4D7D-9EBD-7C772232F681}" srcOrd="0" destOrd="0" presId="urn:microsoft.com/office/officeart/2005/8/layout/vList2"/>
    <dgm:cxn modelId="{B0F82B40-86AA-48BB-B222-D15B68D96D21}" type="presOf" srcId="{DD8BF8C9-9A8B-49F6-B0F7-75F369D37B5A}" destId="{53F72A56-8824-4FDB-BD02-8EBDD0EF7C52}" srcOrd="0" destOrd="0" presId="urn:microsoft.com/office/officeart/2005/8/layout/vList2"/>
    <dgm:cxn modelId="{592D3572-A8F9-46A6-B479-18892637D7DF}" srcId="{A6C9E294-2CAE-4434-9761-E57B897DCF70}" destId="{9DD3881B-EFCB-44AE-BD8C-D122796FC277}" srcOrd="0" destOrd="0" parTransId="{B3F87A9D-7BCE-4BD3-A20B-3EC68BF794A4}" sibTransId="{5D48862B-DA72-4845-97A5-E1F1979335EA}"/>
    <dgm:cxn modelId="{6E1BC681-8E97-44C4-BC8C-3612DE85573B}" type="presOf" srcId="{A9505172-F84A-4CE2-8E7C-66D9AC30A4AD}" destId="{9F6F72F3-103C-4A59-BFF6-74B1A94212C6}" srcOrd="0" destOrd="0" presId="urn:microsoft.com/office/officeart/2005/8/layout/vList2"/>
    <dgm:cxn modelId="{09D6A7AA-8435-4C7A-8B70-1711E712E594}" srcId="{A6C9E294-2CAE-4434-9761-E57B897DCF70}" destId="{A9505172-F84A-4CE2-8E7C-66D9AC30A4AD}" srcOrd="2" destOrd="0" parTransId="{BFE6E56C-DDC5-4289-BD36-D1886EDC09B2}" sibTransId="{1E9DCFBB-B6C1-41FE-8C7E-11E2861C4BF8}"/>
    <dgm:cxn modelId="{32CFB6C1-A465-4929-B299-B5F40E092561}" type="presOf" srcId="{A6C9E294-2CAE-4434-9761-E57B897DCF70}" destId="{E78A217A-52F4-4194-963D-FFFEBD1BBA1D}" srcOrd="0" destOrd="0" presId="urn:microsoft.com/office/officeart/2005/8/layout/vList2"/>
    <dgm:cxn modelId="{749CC2E0-4540-476F-8763-4E7E09AE155B}" srcId="{A6C9E294-2CAE-4434-9761-E57B897DCF70}" destId="{DD8BF8C9-9A8B-49F6-B0F7-75F369D37B5A}" srcOrd="1" destOrd="0" parTransId="{48D5C413-0359-44C5-9CAF-A10D6E4017D2}" sibTransId="{BCE48186-6E22-4D86-9BA2-40014ACF853A}"/>
    <dgm:cxn modelId="{12599F64-114C-4CE2-A2CA-E50E0C25A68D}" type="presParOf" srcId="{E78A217A-52F4-4194-963D-FFFEBD1BBA1D}" destId="{C7E17E0E-EA34-4D7D-9EBD-7C772232F681}" srcOrd="0" destOrd="0" presId="urn:microsoft.com/office/officeart/2005/8/layout/vList2"/>
    <dgm:cxn modelId="{5CB906EC-E169-4E91-8773-FC717B7CA357}" type="presParOf" srcId="{E78A217A-52F4-4194-963D-FFFEBD1BBA1D}" destId="{3D97112C-B591-443A-B689-4538AF72E7C1}" srcOrd="1" destOrd="0" presId="urn:microsoft.com/office/officeart/2005/8/layout/vList2"/>
    <dgm:cxn modelId="{3D1A7F2A-EDE7-4BEC-AC6C-CD816921D758}" type="presParOf" srcId="{E78A217A-52F4-4194-963D-FFFEBD1BBA1D}" destId="{53F72A56-8824-4FDB-BD02-8EBDD0EF7C52}" srcOrd="2" destOrd="0" presId="urn:microsoft.com/office/officeart/2005/8/layout/vList2"/>
    <dgm:cxn modelId="{110E910D-BD36-4E8C-9191-985DC221AB3B}" type="presParOf" srcId="{E78A217A-52F4-4194-963D-FFFEBD1BBA1D}" destId="{E47EAAEA-E336-4D2A-8566-8214F046977C}" srcOrd="3" destOrd="0" presId="urn:microsoft.com/office/officeart/2005/8/layout/vList2"/>
    <dgm:cxn modelId="{4DAE916A-95D7-4B8D-A4B7-A7EBD116E842}" type="presParOf" srcId="{E78A217A-52F4-4194-963D-FFFEBD1BBA1D}" destId="{9F6F72F3-103C-4A59-BFF6-74B1A94212C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550447-A893-4CE3-82B3-235C7509A6FD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B7808D12-B7D4-4B9E-A4EF-E2AED3E33E67}">
      <dgm:prSet/>
      <dgm:spPr/>
      <dgm:t>
        <a:bodyPr/>
        <a:lstStyle/>
        <a:p>
          <a:r>
            <a:rPr lang="hr-HR"/>
            <a:t>1850. godine – poslan prvi brzojav iz Hrvatske</a:t>
          </a:r>
          <a:endParaRPr lang="en-US"/>
        </a:p>
      </dgm:t>
    </dgm:pt>
    <dgm:pt modelId="{9E745AB4-D424-4598-B95B-6B7601B4C83D}" type="parTrans" cxnId="{F77540C1-BF1C-4A84-B366-EC1250BBC68C}">
      <dgm:prSet/>
      <dgm:spPr/>
      <dgm:t>
        <a:bodyPr/>
        <a:lstStyle/>
        <a:p>
          <a:endParaRPr lang="en-US"/>
        </a:p>
      </dgm:t>
    </dgm:pt>
    <dgm:pt modelId="{B5D85E4C-A69D-4448-B659-1A674E086DD8}" type="sibTrans" cxnId="{F77540C1-BF1C-4A84-B366-EC1250BBC68C}">
      <dgm:prSet/>
      <dgm:spPr/>
      <dgm:t>
        <a:bodyPr/>
        <a:lstStyle/>
        <a:p>
          <a:endParaRPr lang="en-US"/>
        </a:p>
      </dgm:t>
    </dgm:pt>
    <dgm:pt modelId="{F47A5122-DE11-496C-BCBC-91FA5B773F4F}">
      <dgm:prSet/>
      <dgm:spPr/>
      <dgm:t>
        <a:bodyPr/>
        <a:lstStyle/>
        <a:p>
          <a:r>
            <a:rPr lang="hr-HR"/>
            <a:t>1881. godine – u Zagrebu proradila prva telefonska linija duga nekoliko kilometara</a:t>
          </a:r>
          <a:endParaRPr lang="en-US"/>
        </a:p>
      </dgm:t>
    </dgm:pt>
    <dgm:pt modelId="{9F76A182-77C7-40D9-BB88-3399BE520F63}" type="parTrans" cxnId="{A616C049-FAFE-4BFE-B71C-0518E32AC803}">
      <dgm:prSet/>
      <dgm:spPr/>
      <dgm:t>
        <a:bodyPr/>
        <a:lstStyle/>
        <a:p>
          <a:endParaRPr lang="en-US"/>
        </a:p>
      </dgm:t>
    </dgm:pt>
    <dgm:pt modelId="{B20F766E-3607-470D-8D1B-763C67E1130E}" type="sibTrans" cxnId="{A616C049-FAFE-4BFE-B71C-0518E32AC803}">
      <dgm:prSet/>
      <dgm:spPr/>
      <dgm:t>
        <a:bodyPr/>
        <a:lstStyle/>
        <a:p>
          <a:endParaRPr lang="en-US"/>
        </a:p>
      </dgm:t>
    </dgm:pt>
    <dgm:pt modelId="{5D3B926F-8261-4D87-8A58-7F3FE0F0B65C}" type="pres">
      <dgm:prSet presAssocID="{19550447-A893-4CE3-82B3-235C7509A6FD}" presName="linear" presStyleCnt="0">
        <dgm:presLayoutVars>
          <dgm:animLvl val="lvl"/>
          <dgm:resizeHandles val="exact"/>
        </dgm:presLayoutVars>
      </dgm:prSet>
      <dgm:spPr/>
    </dgm:pt>
    <dgm:pt modelId="{3E35513E-BB28-4C16-870B-F870CD65D72C}" type="pres">
      <dgm:prSet presAssocID="{B7808D12-B7D4-4B9E-A4EF-E2AED3E33E6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3A1BA2-00A9-4370-89C6-213B9A08671D}" type="pres">
      <dgm:prSet presAssocID="{B5D85E4C-A69D-4448-B659-1A674E086DD8}" presName="spacer" presStyleCnt="0"/>
      <dgm:spPr/>
    </dgm:pt>
    <dgm:pt modelId="{46E45226-ECD0-474A-BE13-7ED15491ED91}" type="pres">
      <dgm:prSet presAssocID="{F47A5122-DE11-496C-BCBC-91FA5B773F4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8DE5D18-0354-43CF-88FB-D2CCAEA221D0}" type="presOf" srcId="{B7808D12-B7D4-4B9E-A4EF-E2AED3E33E67}" destId="{3E35513E-BB28-4C16-870B-F870CD65D72C}" srcOrd="0" destOrd="0" presId="urn:microsoft.com/office/officeart/2005/8/layout/vList2"/>
    <dgm:cxn modelId="{A616C049-FAFE-4BFE-B71C-0518E32AC803}" srcId="{19550447-A893-4CE3-82B3-235C7509A6FD}" destId="{F47A5122-DE11-496C-BCBC-91FA5B773F4F}" srcOrd="1" destOrd="0" parTransId="{9F76A182-77C7-40D9-BB88-3399BE520F63}" sibTransId="{B20F766E-3607-470D-8D1B-763C67E1130E}"/>
    <dgm:cxn modelId="{547AD5AB-D613-40DB-A366-C69146487327}" type="presOf" srcId="{F47A5122-DE11-496C-BCBC-91FA5B773F4F}" destId="{46E45226-ECD0-474A-BE13-7ED15491ED91}" srcOrd="0" destOrd="0" presId="urn:microsoft.com/office/officeart/2005/8/layout/vList2"/>
    <dgm:cxn modelId="{F77540C1-BF1C-4A84-B366-EC1250BBC68C}" srcId="{19550447-A893-4CE3-82B3-235C7509A6FD}" destId="{B7808D12-B7D4-4B9E-A4EF-E2AED3E33E67}" srcOrd="0" destOrd="0" parTransId="{9E745AB4-D424-4598-B95B-6B7601B4C83D}" sibTransId="{B5D85E4C-A69D-4448-B659-1A674E086DD8}"/>
    <dgm:cxn modelId="{DC13A7D6-6EF6-47D4-A10E-E56FAD660FEE}" type="presOf" srcId="{19550447-A893-4CE3-82B3-235C7509A6FD}" destId="{5D3B926F-8261-4D87-8A58-7F3FE0F0B65C}" srcOrd="0" destOrd="0" presId="urn:microsoft.com/office/officeart/2005/8/layout/vList2"/>
    <dgm:cxn modelId="{EC4B52D1-3173-4CE1-94E4-0BF4B13325FF}" type="presParOf" srcId="{5D3B926F-8261-4D87-8A58-7F3FE0F0B65C}" destId="{3E35513E-BB28-4C16-870B-F870CD65D72C}" srcOrd="0" destOrd="0" presId="urn:microsoft.com/office/officeart/2005/8/layout/vList2"/>
    <dgm:cxn modelId="{8382117E-0B02-44C4-9C90-ABAD3D82DC0D}" type="presParOf" srcId="{5D3B926F-8261-4D87-8A58-7F3FE0F0B65C}" destId="{A53A1BA2-00A9-4370-89C6-213B9A08671D}" srcOrd="1" destOrd="0" presId="urn:microsoft.com/office/officeart/2005/8/layout/vList2"/>
    <dgm:cxn modelId="{F1AF91CB-2D16-46D3-BE2E-7682FAF58047}" type="presParOf" srcId="{5D3B926F-8261-4D87-8A58-7F3FE0F0B65C}" destId="{46E45226-ECD0-474A-BE13-7ED15491ED9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AE983B-333B-4F5C-864A-C3E7CE165F74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FFB47B4-31B3-415F-AE80-EC2DE5B66FAA}">
      <dgm:prSet/>
      <dgm:spPr/>
      <dgm:t>
        <a:bodyPr/>
        <a:lstStyle/>
        <a:p>
          <a:r>
            <a:rPr lang="hr-HR"/>
            <a:t>Spora izgradnja željeznice</a:t>
          </a:r>
          <a:endParaRPr lang="en-US"/>
        </a:p>
      </dgm:t>
    </dgm:pt>
    <dgm:pt modelId="{18A50EC7-DCA6-4B8C-9D89-622BA555E87C}" type="parTrans" cxnId="{A7D4D20D-B34B-4148-90E0-34B16B3038B1}">
      <dgm:prSet/>
      <dgm:spPr/>
      <dgm:t>
        <a:bodyPr/>
        <a:lstStyle/>
        <a:p>
          <a:endParaRPr lang="en-US"/>
        </a:p>
      </dgm:t>
    </dgm:pt>
    <dgm:pt modelId="{7D6AA565-99F4-4328-BEA3-E94DF8E4B5CB}" type="sibTrans" cxnId="{A7D4D20D-B34B-4148-90E0-34B16B3038B1}">
      <dgm:prSet/>
      <dgm:spPr/>
      <dgm:t>
        <a:bodyPr/>
        <a:lstStyle/>
        <a:p>
          <a:endParaRPr lang="en-US"/>
        </a:p>
      </dgm:t>
    </dgm:pt>
    <dgm:pt modelId="{DFC6132D-09E0-435D-BA29-6436CC020349}">
      <dgm:prSet/>
      <dgm:spPr/>
      <dgm:t>
        <a:bodyPr/>
        <a:lstStyle/>
        <a:p>
          <a:r>
            <a:rPr lang="hr-HR" dirty="0"/>
            <a:t>1860. godine – prva željeznička pruga izgrađena u Međimurju</a:t>
          </a:r>
          <a:endParaRPr lang="en-US" dirty="0"/>
        </a:p>
      </dgm:t>
    </dgm:pt>
    <dgm:pt modelId="{BC101E40-E404-4151-99C6-74963CF0C011}" type="parTrans" cxnId="{3E8C5391-85AB-4ECE-AC1C-41D17D4252DA}">
      <dgm:prSet/>
      <dgm:spPr/>
      <dgm:t>
        <a:bodyPr/>
        <a:lstStyle/>
        <a:p>
          <a:endParaRPr lang="en-US"/>
        </a:p>
      </dgm:t>
    </dgm:pt>
    <dgm:pt modelId="{1620EAFE-9755-4E4B-BE77-777D60CCC8EE}" type="sibTrans" cxnId="{3E8C5391-85AB-4ECE-AC1C-41D17D4252DA}">
      <dgm:prSet/>
      <dgm:spPr/>
      <dgm:t>
        <a:bodyPr/>
        <a:lstStyle/>
        <a:p>
          <a:endParaRPr lang="en-US"/>
        </a:p>
      </dgm:t>
    </dgm:pt>
    <dgm:pt modelId="{6DD05867-682B-4002-883F-DD10DDD60803}">
      <dgm:prSet/>
      <dgm:spPr/>
      <dgm:t>
        <a:bodyPr/>
        <a:lstStyle/>
        <a:p>
          <a:r>
            <a:rPr lang="hr-HR"/>
            <a:t>1862. godine – Sisak i Zagreb prugom povezani sa Zidanim Mostom (Slovenija)</a:t>
          </a:r>
          <a:endParaRPr lang="en-US"/>
        </a:p>
      </dgm:t>
    </dgm:pt>
    <dgm:pt modelId="{C955C8B3-1E2F-4964-BB20-166220B0FA76}" type="parTrans" cxnId="{E1DBF37E-70B4-4F03-A6F3-F7E52683C5D7}">
      <dgm:prSet/>
      <dgm:spPr/>
      <dgm:t>
        <a:bodyPr/>
        <a:lstStyle/>
        <a:p>
          <a:endParaRPr lang="en-US"/>
        </a:p>
      </dgm:t>
    </dgm:pt>
    <dgm:pt modelId="{79CEA937-0931-4045-9858-461534020DF2}" type="sibTrans" cxnId="{E1DBF37E-70B4-4F03-A6F3-F7E52683C5D7}">
      <dgm:prSet/>
      <dgm:spPr/>
      <dgm:t>
        <a:bodyPr/>
        <a:lstStyle/>
        <a:p>
          <a:endParaRPr lang="en-US"/>
        </a:p>
      </dgm:t>
    </dgm:pt>
    <dgm:pt modelId="{C31DD594-691F-4D80-B86F-4C130B63BE41}">
      <dgm:prSet/>
      <dgm:spPr/>
      <dgm:t>
        <a:bodyPr/>
        <a:lstStyle/>
        <a:p>
          <a:r>
            <a:rPr lang="hr-HR" dirty="0"/>
            <a:t>1873. godine – izgrađena pruga Budimpešta – Zagreb – Karlovac – Rijeka (</a:t>
          </a:r>
          <a:r>
            <a:rPr lang="hr-HR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glavna izvozno-uvozna luka </a:t>
          </a:r>
          <a:r>
            <a:rPr lang="hr-HR" b="0" i="0" dirty="0"/>
            <a:t>ugarskog dijela Monarhije)</a:t>
          </a:r>
          <a:endParaRPr lang="en-US" dirty="0"/>
        </a:p>
      </dgm:t>
    </dgm:pt>
    <dgm:pt modelId="{F9778A55-16C9-4185-9145-3E968267508A}" type="parTrans" cxnId="{F7BA92CE-E143-433E-897D-AC0BF1C5A812}">
      <dgm:prSet/>
      <dgm:spPr/>
      <dgm:t>
        <a:bodyPr/>
        <a:lstStyle/>
        <a:p>
          <a:endParaRPr lang="en-US"/>
        </a:p>
      </dgm:t>
    </dgm:pt>
    <dgm:pt modelId="{3371DDB4-2906-4F80-A0DD-3C5C72FDC9F1}" type="sibTrans" cxnId="{F7BA92CE-E143-433E-897D-AC0BF1C5A812}">
      <dgm:prSet/>
      <dgm:spPr/>
      <dgm:t>
        <a:bodyPr/>
        <a:lstStyle/>
        <a:p>
          <a:endParaRPr lang="en-US"/>
        </a:p>
      </dgm:t>
    </dgm:pt>
    <dgm:pt modelId="{CFAB0331-3F96-40F6-ACB4-B64A362F968D}" type="pres">
      <dgm:prSet presAssocID="{C1AE983B-333B-4F5C-864A-C3E7CE165F74}" presName="linear" presStyleCnt="0">
        <dgm:presLayoutVars>
          <dgm:animLvl val="lvl"/>
          <dgm:resizeHandles val="exact"/>
        </dgm:presLayoutVars>
      </dgm:prSet>
      <dgm:spPr/>
    </dgm:pt>
    <dgm:pt modelId="{358E9CAD-A626-42AA-87F5-35729FF2101E}" type="pres">
      <dgm:prSet presAssocID="{2FFB47B4-31B3-415F-AE80-EC2DE5B66FA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97A2022-3A08-4F11-A03D-9FA07FCF131C}" type="pres">
      <dgm:prSet presAssocID="{7D6AA565-99F4-4328-BEA3-E94DF8E4B5CB}" presName="spacer" presStyleCnt="0"/>
      <dgm:spPr/>
    </dgm:pt>
    <dgm:pt modelId="{84013421-DC5F-4FA4-900C-3C058D60D296}" type="pres">
      <dgm:prSet presAssocID="{DFC6132D-09E0-435D-BA29-6436CC02034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243734A-BCFE-49EF-93C4-211FFE2DE036}" type="pres">
      <dgm:prSet presAssocID="{1620EAFE-9755-4E4B-BE77-777D60CCC8EE}" presName="spacer" presStyleCnt="0"/>
      <dgm:spPr/>
    </dgm:pt>
    <dgm:pt modelId="{A8397D1C-108A-429D-9D16-16496BCB781F}" type="pres">
      <dgm:prSet presAssocID="{6DD05867-682B-4002-883F-DD10DDD6080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ED46CAD-1F12-475A-A1FF-DDD3CFEB6259}" type="pres">
      <dgm:prSet presAssocID="{79CEA937-0931-4045-9858-461534020DF2}" presName="spacer" presStyleCnt="0"/>
      <dgm:spPr/>
    </dgm:pt>
    <dgm:pt modelId="{D4552D91-F017-47D7-8359-47A844FB5168}" type="pres">
      <dgm:prSet presAssocID="{C31DD594-691F-4D80-B86F-4C130B63BE4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7D4D20D-B34B-4148-90E0-34B16B3038B1}" srcId="{C1AE983B-333B-4F5C-864A-C3E7CE165F74}" destId="{2FFB47B4-31B3-415F-AE80-EC2DE5B66FAA}" srcOrd="0" destOrd="0" parTransId="{18A50EC7-DCA6-4B8C-9D89-622BA555E87C}" sibTransId="{7D6AA565-99F4-4328-BEA3-E94DF8E4B5CB}"/>
    <dgm:cxn modelId="{DE531B22-090C-4BDF-A8B7-220AEA152BD0}" type="presOf" srcId="{C1AE983B-333B-4F5C-864A-C3E7CE165F74}" destId="{CFAB0331-3F96-40F6-ACB4-B64A362F968D}" srcOrd="0" destOrd="0" presId="urn:microsoft.com/office/officeart/2005/8/layout/vList2"/>
    <dgm:cxn modelId="{E1DBF37E-70B4-4F03-A6F3-F7E52683C5D7}" srcId="{C1AE983B-333B-4F5C-864A-C3E7CE165F74}" destId="{6DD05867-682B-4002-883F-DD10DDD60803}" srcOrd="2" destOrd="0" parTransId="{C955C8B3-1E2F-4964-BB20-166220B0FA76}" sibTransId="{79CEA937-0931-4045-9858-461534020DF2}"/>
    <dgm:cxn modelId="{3E8C5391-85AB-4ECE-AC1C-41D17D4252DA}" srcId="{C1AE983B-333B-4F5C-864A-C3E7CE165F74}" destId="{DFC6132D-09E0-435D-BA29-6436CC020349}" srcOrd="1" destOrd="0" parTransId="{BC101E40-E404-4151-99C6-74963CF0C011}" sibTransId="{1620EAFE-9755-4E4B-BE77-777D60CCC8EE}"/>
    <dgm:cxn modelId="{3784F793-7E22-42AB-9633-2E2CD7A07990}" type="presOf" srcId="{C31DD594-691F-4D80-B86F-4C130B63BE41}" destId="{D4552D91-F017-47D7-8359-47A844FB5168}" srcOrd="0" destOrd="0" presId="urn:microsoft.com/office/officeart/2005/8/layout/vList2"/>
    <dgm:cxn modelId="{C070ECBB-EAE4-4124-9E12-7A7F06596043}" type="presOf" srcId="{6DD05867-682B-4002-883F-DD10DDD60803}" destId="{A8397D1C-108A-429D-9D16-16496BCB781F}" srcOrd="0" destOrd="0" presId="urn:microsoft.com/office/officeart/2005/8/layout/vList2"/>
    <dgm:cxn modelId="{521C2CBD-8B63-48B5-8E85-AF82B70874EF}" type="presOf" srcId="{DFC6132D-09E0-435D-BA29-6436CC020349}" destId="{84013421-DC5F-4FA4-900C-3C058D60D296}" srcOrd="0" destOrd="0" presId="urn:microsoft.com/office/officeart/2005/8/layout/vList2"/>
    <dgm:cxn modelId="{2EE39EC5-C0F7-44C4-8A8D-DA2ABF8A4D45}" type="presOf" srcId="{2FFB47B4-31B3-415F-AE80-EC2DE5B66FAA}" destId="{358E9CAD-A626-42AA-87F5-35729FF2101E}" srcOrd="0" destOrd="0" presId="urn:microsoft.com/office/officeart/2005/8/layout/vList2"/>
    <dgm:cxn modelId="{F7BA92CE-E143-433E-897D-AC0BF1C5A812}" srcId="{C1AE983B-333B-4F5C-864A-C3E7CE165F74}" destId="{C31DD594-691F-4D80-B86F-4C130B63BE41}" srcOrd="3" destOrd="0" parTransId="{F9778A55-16C9-4185-9145-3E968267508A}" sibTransId="{3371DDB4-2906-4F80-A0DD-3C5C72FDC9F1}"/>
    <dgm:cxn modelId="{A65B56CE-4104-45DB-9A07-9A77336E550D}" type="presParOf" srcId="{CFAB0331-3F96-40F6-ACB4-B64A362F968D}" destId="{358E9CAD-A626-42AA-87F5-35729FF2101E}" srcOrd="0" destOrd="0" presId="urn:microsoft.com/office/officeart/2005/8/layout/vList2"/>
    <dgm:cxn modelId="{FB05D700-BA49-4B6A-A8D8-D8A4FC55739E}" type="presParOf" srcId="{CFAB0331-3F96-40F6-ACB4-B64A362F968D}" destId="{A97A2022-3A08-4F11-A03D-9FA07FCF131C}" srcOrd="1" destOrd="0" presId="urn:microsoft.com/office/officeart/2005/8/layout/vList2"/>
    <dgm:cxn modelId="{400D514C-1AE5-407F-8105-04CEE77E7D57}" type="presParOf" srcId="{CFAB0331-3F96-40F6-ACB4-B64A362F968D}" destId="{84013421-DC5F-4FA4-900C-3C058D60D296}" srcOrd="2" destOrd="0" presId="urn:microsoft.com/office/officeart/2005/8/layout/vList2"/>
    <dgm:cxn modelId="{4A8DEF67-57A1-44DC-BDBF-7F74C65331EA}" type="presParOf" srcId="{CFAB0331-3F96-40F6-ACB4-B64A362F968D}" destId="{D243734A-BCFE-49EF-93C4-211FFE2DE036}" srcOrd="3" destOrd="0" presId="urn:microsoft.com/office/officeart/2005/8/layout/vList2"/>
    <dgm:cxn modelId="{F696D841-238F-4927-86CD-C5DEF07FA8D2}" type="presParOf" srcId="{CFAB0331-3F96-40F6-ACB4-B64A362F968D}" destId="{A8397D1C-108A-429D-9D16-16496BCB781F}" srcOrd="4" destOrd="0" presId="urn:microsoft.com/office/officeart/2005/8/layout/vList2"/>
    <dgm:cxn modelId="{BD572108-D263-4BDA-AB20-16491C7EC720}" type="presParOf" srcId="{CFAB0331-3F96-40F6-ACB4-B64A362F968D}" destId="{4ED46CAD-1F12-475A-A1FF-DDD3CFEB6259}" srcOrd="5" destOrd="0" presId="urn:microsoft.com/office/officeart/2005/8/layout/vList2"/>
    <dgm:cxn modelId="{9F1EE399-A684-41E4-975D-15B9FE0D9F68}" type="presParOf" srcId="{CFAB0331-3F96-40F6-ACB4-B64A362F968D}" destId="{D4552D91-F017-47D7-8359-47A844FB516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A837B1-8B50-4F95-AC63-14673CA3CF29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514B702D-E21F-4D49-AFDC-737B83C73D9A}">
      <dgm:prSet/>
      <dgm:spPr/>
      <dgm:t>
        <a:bodyPr/>
        <a:lstStyle/>
        <a:p>
          <a:r>
            <a:rPr lang="hr-HR" dirty="0"/>
            <a:t>Cestovna mreža skromna i loše održavana</a:t>
          </a:r>
          <a:endParaRPr lang="en-US" dirty="0"/>
        </a:p>
      </dgm:t>
    </dgm:pt>
    <dgm:pt modelId="{F701A738-4A91-4759-A352-87E3DD97A820}" type="parTrans" cxnId="{0EF6EDB5-5AEA-4E6A-95E5-EAB129E9A37E}">
      <dgm:prSet/>
      <dgm:spPr/>
      <dgm:t>
        <a:bodyPr/>
        <a:lstStyle/>
        <a:p>
          <a:endParaRPr lang="en-US"/>
        </a:p>
      </dgm:t>
    </dgm:pt>
    <dgm:pt modelId="{D045DE2B-1217-4CA3-A3FE-0A6F01E606B1}" type="sibTrans" cxnId="{0EF6EDB5-5AEA-4E6A-95E5-EAB129E9A37E}">
      <dgm:prSet/>
      <dgm:spPr/>
      <dgm:t>
        <a:bodyPr/>
        <a:lstStyle/>
        <a:p>
          <a:endParaRPr lang="en-US"/>
        </a:p>
      </dgm:t>
    </dgm:pt>
    <dgm:pt modelId="{CCDE0FF8-A697-4F31-8464-93FD7B1D0635}">
      <dgm:prSet/>
      <dgm:spPr/>
      <dgm:t>
        <a:bodyPr/>
        <a:lstStyle/>
        <a:p>
          <a:r>
            <a:rPr lang="hr-HR" dirty="0"/>
            <a:t>Veliku važnost imao riječni promet Dunavom, Savom i Kupom</a:t>
          </a:r>
          <a:endParaRPr lang="en-US" dirty="0"/>
        </a:p>
      </dgm:t>
    </dgm:pt>
    <dgm:pt modelId="{493ADEF9-D4A4-42BA-A51D-F5FAD7F19C9B}" type="parTrans" cxnId="{13E88EEA-A432-4BF4-9261-7B32D0650C3D}">
      <dgm:prSet/>
      <dgm:spPr/>
      <dgm:t>
        <a:bodyPr/>
        <a:lstStyle/>
        <a:p>
          <a:endParaRPr lang="en-US"/>
        </a:p>
      </dgm:t>
    </dgm:pt>
    <dgm:pt modelId="{B6800756-8888-4DB6-AD56-06C24FB7F559}" type="sibTrans" cxnId="{13E88EEA-A432-4BF4-9261-7B32D0650C3D}">
      <dgm:prSet/>
      <dgm:spPr/>
      <dgm:t>
        <a:bodyPr/>
        <a:lstStyle/>
        <a:p>
          <a:endParaRPr lang="en-US"/>
        </a:p>
      </dgm:t>
    </dgm:pt>
    <dgm:pt modelId="{4B849300-EC6E-4732-A8EC-A2147881D636}">
      <dgm:prSet/>
      <dgm:spPr/>
      <dgm:t>
        <a:bodyPr/>
        <a:lstStyle/>
        <a:p>
          <a:r>
            <a:rPr lang="hr-HR" dirty="0"/>
            <a:t>Prvi hrvatski parobrod </a:t>
          </a:r>
          <a:r>
            <a:rPr lang="hr-HR" i="1" dirty="0"/>
            <a:t>Sloga</a:t>
          </a:r>
          <a:r>
            <a:rPr lang="hr-HR" dirty="0"/>
            <a:t> – plovio na relaciji Sisak – Zemun</a:t>
          </a:r>
          <a:endParaRPr lang="en-US" dirty="0"/>
        </a:p>
      </dgm:t>
    </dgm:pt>
    <dgm:pt modelId="{23C6DF42-5063-4AA7-AF72-8DF82C52C05E}" type="parTrans" cxnId="{0D0260E3-689A-4E2B-95D3-9F20843A0AD7}">
      <dgm:prSet/>
      <dgm:spPr/>
      <dgm:t>
        <a:bodyPr/>
        <a:lstStyle/>
        <a:p>
          <a:endParaRPr lang="en-US"/>
        </a:p>
      </dgm:t>
    </dgm:pt>
    <dgm:pt modelId="{D271E2AE-7D2A-4D61-A332-6492AE6C44B6}" type="sibTrans" cxnId="{0D0260E3-689A-4E2B-95D3-9F20843A0AD7}">
      <dgm:prSet/>
      <dgm:spPr/>
      <dgm:t>
        <a:bodyPr/>
        <a:lstStyle/>
        <a:p>
          <a:endParaRPr lang="en-US"/>
        </a:p>
      </dgm:t>
    </dgm:pt>
    <dgm:pt modelId="{FB9DC920-6557-40BC-84D0-4466A2FA7A76}" type="pres">
      <dgm:prSet presAssocID="{21A837B1-8B50-4F95-AC63-14673CA3CF29}" presName="linear" presStyleCnt="0">
        <dgm:presLayoutVars>
          <dgm:animLvl val="lvl"/>
          <dgm:resizeHandles val="exact"/>
        </dgm:presLayoutVars>
      </dgm:prSet>
      <dgm:spPr/>
    </dgm:pt>
    <dgm:pt modelId="{6336A790-059B-4EEA-A987-E2949DA05D4D}" type="pres">
      <dgm:prSet presAssocID="{514B702D-E21F-4D49-AFDC-737B83C73D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B647009-90FE-46A4-A340-883015278EFF}" type="pres">
      <dgm:prSet presAssocID="{D045DE2B-1217-4CA3-A3FE-0A6F01E606B1}" presName="spacer" presStyleCnt="0"/>
      <dgm:spPr/>
    </dgm:pt>
    <dgm:pt modelId="{92AFA4F8-96B1-4ED4-A6E3-07F5F9E6BFF1}" type="pres">
      <dgm:prSet presAssocID="{CCDE0FF8-A697-4F31-8464-93FD7B1D063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DA1975-AC72-4DED-B34C-58A5CDE143CF}" type="pres">
      <dgm:prSet presAssocID="{B6800756-8888-4DB6-AD56-06C24FB7F559}" presName="spacer" presStyleCnt="0"/>
      <dgm:spPr/>
    </dgm:pt>
    <dgm:pt modelId="{32C7C887-DB5B-4376-B139-899A99AF513B}" type="pres">
      <dgm:prSet presAssocID="{4B849300-EC6E-4732-A8EC-A2147881D63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A46C121-6A70-453C-963D-A42646E6E8EF}" type="presOf" srcId="{4B849300-EC6E-4732-A8EC-A2147881D636}" destId="{32C7C887-DB5B-4376-B139-899A99AF513B}" srcOrd="0" destOrd="0" presId="urn:microsoft.com/office/officeart/2005/8/layout/vList2"/>
    <dgm:cxn modelId="{BC69ED7A-64AC-4E54-9CBE-9D9BFFFEAC74}" type="presOf" srcId="{21A837B1-8B50-4F95-AC63-14673CA3CF29}" destId="{FB9DC920-6557-40BC-84D0-4466A2FA7A76}" srcOrd="0" destOrd="0" presId="urn:microsoft.com/office/officeart/2005/8/layout/vList2"/>
    <dgm:cxn modelId="{4B39A893-7EB2-46B7-A06A-8FEF127FA24E}" type="presOf" srcId="{514B702D-E21F-4D49-AFDC-737B83C73D9A}" destId="{6336A790-059B-4EEA-A987-E2949DA05D4D}" srcOrd="0" destOrd="0" presId="urn:microsoft.com/office/officeart/2005/8/layout/vList2"/>
    <dgm:cxn modelId="{665937B2-7243-4B56-A4B1-85D2949D6351}" type="presOf" srcId="{CCDE0FF8-A697-4F31-8464-93FD7B1D0635}" destId="{92AFA4F8-96B1-4ED4-A6E3-07F5F9E6BFF1}" srcOrd="0" destOrd="0" presId="urn:microsoft.com/office/officeart/2005/8/layout/vList2"/>
    <dgm:cxn modelId="{0EF6EDB5-5AEA-4E6A-95E5-EAB129E9A37E}" srcId="{21A837B1-8B50-4F95-AC63-14673CA3CF29}" destId="{514B702D-E21F-4D49-AFDC-737B83C73D9A}" srcOrd="0" destOrd="0" parTransId="{F701A738-4A91-4759-A352-87E3DD97A820}" sibTransId="{D045DE2B-1217-4CA3-A3FE-0A6F01E606B1}"/>
    <dgm:cxn modelId="{0D0260E3-689A-4E2B-95D3-9F20843A0AD7}" srcId="{21A837B1-8B50-4F95-AC63-14673CA3CF29}" destId="{4B849300-EC6E-4732-A8EC-A2147881D636}" srcOrd="2" destOrd="0" parTransId="{23C6DF42-5063-4AA7-AF72-8DF82C52C05E}" sibTransId="{D271E2AE-7D2A-4D61-A332-6492AE6C44B6}"/>
    <dgm:cxn modelId="{13E88EEA-A432-4BF4-9261-7B32D0650C3D}" srcId="{21A837B1-8B50-4F95-AC63-14673CA3CF29}" destId="{CCDE0FF8-A697-4F31-8464-93FD7B1D0635}" srcOrd="1" destOrd="0" parTransId="{493ADEF9-D4A4-42BA-A51D-F5FAD7F19C9B}" sibTransId="{B6800756-8888-4DB6-AD56-06C24FB7F559}"/>
    <dgm:cxn modelId="{55162930-7A05-4CDB-8B95-625F0723ADEB}" type="presParOf" srcId="{FB9DC920-6557-40BC-84D0-4466A2FA7A76}" destId="{6336A790-059B-4EEA-A987-E2949DA05D4D}" srcOrd="0" destOrd="0" presId="urn:microsoft.com/office/officeart/2005/8/layout/vList2"/>
    <dgm:cxn modelId="{FB16F9B9-72D0-495B-802B-23673D7B9743}" type="presParOf" srcId="{FB9DC920-6557-40BC-84D0-4466A2FA7A76}" destId="{6B647009-90FE-46A4-A340-883015278EFF}" srcOrd="1" destOrd="0" presId="urn:microsoft.com/office/officeart/2005/8/layout/vList2"/>
    <dgm:cxn modelId="{2713C93F-28C8-4548-9DD2-73D61822D3B3}" type="presParOf" srcId="{FB9DC920-6557-40BC-84D0-4466A2FA7A76}" destId="{92AFA4F8-96B1-4ED4-A6E3-07F5F9E6BFF1}" srcOrd="2" destOrd="0" presId="urn:microsoft.com/office/officeart/2005/8/layout/vList2"/>
    <dgm:cxn modelId="{E0CB8AEC-7B6F-4C08-BBD8-BD63CA461944}" type="presParOf" srcId="{FB9DC920-6557-40BC-84D0-4466A2FA7A76}" destId="{61DA1975-AC72-4DED-B34C-58A5CDE143CF}" srcOrd="3" destOrd="0" presId="urn:microsoft.com/office/officeart/2005/8/layout/vList2"/>
    <dgm:cxn modelId="{D5E97378-85C0-4932-8149-0FEF42467120}" type="presParOf" srcId="{FB9DC920-6557-40BC-84D0-4466A2FA7A76}" destId="{32C7C887-DB5B-4376-B139-899A99AF513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82B0FA-10D5-4D6A-A6DD-E26042D525A5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5A8CB2D6-88D5-46F7-B141-B4A9BC23286C}">
      <dgm:prSet/>
      <dgm:spPr/>
      <dgm:t>
        <a:bodyPr/>
        <a:lstStyle/>
        <a:p>
          <a:r>
            <a:rPr lang="hr-HR"/>
            <a:t>Najbolji preduvjeti za razvoj – drvna industrija </a:t>
          </a:r>
          <a:endParaRPr lang="en-US"/>
        </a:p>
      </dgm:t>
    </dgm:pt>
    <dgm:pt modelId="{B91888F3-3375-4B19-9A5A-49BC88623142}" type="parTrans" cxnId="{8A5929A1-1A24-4CB4-A28F-8F12C2B3BFFC}">
      <dgm:prSet/>
      <dgm:spPr/>
      <dgm:t>
        <a:bodyPr/>
        <a:lstStyle/>
        <a:p>
          <a:endParaRPr lang="en-US"/>
        </a:p>
      </dgm:t>
    </dgm:pt>
    <dgm:pt modelId="{BD6F4F61-8F47-47BA-A2BF-270CE633BED9}" type="sibTrans" cxnId="{8A5929A1-1A24-4CB4-A28F-8F12C2B3BFFC}">
      <dgm:prSet/>
      <dgm:spPr/>
      <dgm:t>
        <a:bodyPr/>
        <a:lstStyle/>
        <a:p>
          <a:endParaRPr lang="en-US"/>
        </a:p>
      </dgm:t>
    </dgm:pt>
    <dgm:pt modelId="{DFA22DC9-E0B9-402E-9DC2-597877C1A8B3}">
      <dgm:prSet/>
      <dgm:spPr/>
      <dgm:t>
        <a:bodyPr/>
        <a:lstStyle/>
        <a:p>
          <a:r>
            <a:rPr lang="hr-HR"/>
            <a:t>Uz preradu drva, zastupljene bile industrija cementa, opeke i stakla</a:t>
          </a:r>
          <a:endParaRPr lang="en-US"/>
        </a:p>
      </dgm:t>
    </dgm:pt>
    <dgm:pt modelId="{24454808-B88D-49FB-9265-0667AAC47EE7}" type="parTrans" cxnId="{6DB37E7E-0A88-4199-BE75-3049A9B375A1}">
      <dgm:prSet/>
      <dgm:spPr/>
      <dgm:t>
        <a:bodyPr/>
        <a:lstStyle/>
        <a:p>
          <a:endParaRPr lang="en-US"/>
        </a:p>
      </dgm:t>
    </dgm:pt>
    <dgm:pt modelId="{BAAE4536-6F53-4CBF-A1E3-674F2B8FAE21}" type="sibTrans" cxnId="{6DB37E7E-0A88-4199-BE75-3049A9B375A1}">
      <dgm:prSet/>
      <dgm:spPr/>
      <dgm:t>
        <a:bodyPr/>
        <a:lstStyle/>
        <a:p>
          <a:endParaRPr lang="en-US"/>
        </a:p>
      </dgm:t>
    </dgm:pt>
    <dgm:pt modelId="{BCE52500-4594-4D9D-932E-4179B1F2D9D3}">
      <dgm:prSet/>
      <dgm:spPr/>
      <dgm:t>
        <a:bodyPr/>
        <a:lstStyle/>
        <a:p>
          <a:r>
            <a:rPr lang="hr-HR"/>
            <a:t>Najveći broj radnika zapošljavale su Tvornica duhana u Zagrebu i Tvornica papira u Rijeci</a:t>
          </a:r>
          <a:endParaRPr lang="en-US"/>
        </a:p>
      </dgm:t>
    </dgm:pt>
    <dgm:pt modelId="{332762DC-FBF1-4EE2-9532-565214613618}" type="parTrans" cxnId="{71328186-55B6-4403-9DE1-C96EF4B21250}">
      <dgm:prSet/>
      <dgm:spPr/>
      <dgm:t>
        <a:bodyPr/>
        <a:lstStyle/>
        <a:p>
          <a:endParaRPr lang="en-US"/>
        </a:p>
      </dgm:t>
    </dgm:pt>
    <dgm:pt modelId="{8ED43B76-817C-4673-9DF5-0C1555C163AC}" type="sibTrans" cxnId="{71328186-55B6-4403-9DE1-C96EF4B21250}">
      <dgm:prSet/>
      <dgm:spPr/>
      <dgm:t>
        <a:bodyPr/>
        <a:lstStyle/>
        <a:p>
          <a:endParaRPr lang="en-US"/>
        </a:p>
      </dgm:t>
    </dgm:pt>
    <dgm:pt modelId="{66467198-31B3-48A7-A218-59EAAE6AA4FC}" type="pres">
      <dgm:prSet presAssocID="{D182B0FA-10D5-4D6A-A6DD-E26042D525A5}" presName="linear" presStyleCnt="0">
        <dgm:presLayoutVars>
          <dgm:animLvl val="lvl"/>
          <dgm:resizeHandles val="exact"/>
        </dgm:presLayoutVars>
      </dgm:prSet>
      <dgm:spPr/>
    </dgm:pt>
    <dgm:pt modelId="{DF3D8875-80C5-4FD5-9DA9-FB578926F2E7}" type="pres">
      <dgm:prSet presAssocID="{5A8CB2D6-88D5-46F7-B141-B4A9BC23286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4EBF0C5-D701-4F3C-B746-A016921C9EBC}" type="pres">
      <dgm:prSet presAssocID="{BD6F4F61-8F47-47BA-A2BF-270CE633BED9}" presName="spacer" presStyleCnt="0"/>
      <dgm:spPr/>
    </dgm:pt>
    <dgm:pt modelId="{C30A00FD-0B42-41DB-8587-DCC710B52734}" type="pres">
      <dgm:prSet presAssocID="{DFA22DC9-E0B9-402E-9DC2-597877C1A8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0C0F040-49EC-46CF-9F49-FF9CD92DCE2E}" type="pres">
      <dgm:prSet presAssocID="{BAAE4536-6F53-4CBF-A1E3-674F2B8FAE21}" presName="spacer" presStyleCnt="0"/>
      <dgm:spPr/>
    </dgm:pt>
    <dgm:pt modelId="{390A6DBD-0012-45B9-94AE-651572C838B2}" type="pres">
      <dgm:prSet presAssocID="{BCE52500-4594-4D9D-932E-4179B1F2D9D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2E7F70D-EF4C-4465-821F-5A4E04EDE372}" type="presOf" srcId="{BCE52500-4594-4D9D-932E-4179B1F2D9D3}" destId="{390A6DBD-0012-45B9-94AE-651572C838B2}" srcOrd="0" destOrd="0" presId="urn:microsoft.com/office/officeart/2005/8/layout/vList2"/>
    <dgm:cxn modelId="{98C2097C-30DB-42EF-83A8-7821940063F3}" type="presOf" srcId="{DFA22DC9-E0B9-402E-9DC2-597877C1A8B3}" destId="{C30A00FD-0B42-41DB-8587-DCC710B52734}" srcOrd="0" destOrd="0" presId="urn:microsoft.com/office/officeart/2005/8/layout/vList2"/>
    <dgm:cxn modelId="{6DB37E7E-0A88-4199-BE75-3049A9B375A1}" srcId="{D182B0FA-10D5-4D6A-A6DD-E26042D525A5}" destId="{DFA22DC9-E0B9-402E-9DC2-597877C1A8B3}" srcOrd="1" destOrd="0" parTransId="{24454808-B88D-49FB-9265-0667AAC47EE7}" sibTransId="{BAAE4536-6F53-4CBF-A1E3-674F2B8FAE21}"/>
    <dgm:cxn modelId="{71328186-55B6-4403-9DE1-C96EF4B21250}" srcId="{D182B0FA-10D5-4D6A-A6DD-E26042D525A5}" destId="{BCE52500-4594-4D9D-932E-4179B1F2D9D3}" srcOrd="2" destOrd="0" parTransId="{332762DC-FBF1-4EE2-9532-565214613618}" sibTransId="{8ED43B76-817C-4673-9DF5-0C1555C163AC}"/>
    <dgm:cxn modelId="{8A5929A1-1A24-4CB4-A28F-8F12C2B3BFFC}" srcId="{D182B0FA-10D5-4D6A-A6DD-E26042D525A5}" destId="{5A8CB2D6-88D5-46F7-B141-B4A9BC23286C}" srcOrd="0" destOrd="0" parTransId="{B91888F3-3375-4B19-9A5A-49BC88623142}" sibTransId="{BD6F4F61-8F47-47BA-A2BF-270CE633BED9}"/>
    <dgm:cxn modelId="{56277AA5-902D-44A6-8C2E-DDDD8768B212}" type="presOf" srcId="{D182B0FA-10D5-4D6A-A6DD-E26042D525A5}" destId="{66467198-31B3-48A7-A218-59EAAE6AA4FC}" srcOrd="0" destOrd="0" presId="urn:microsoft.com/office/officeart/2005/8/layout/vList2"/>
    <dgm:cxn modelId="{B114F3B0-E6D8-4E53-A700-10D61E9AF9B8}" type="presOf" srcId="{5A8CB2D6-88D5-46F7-B141-B4A9BC23286C}" destId="{DF3D8875-80C5-4FD5-9DA9-FB578926F2E7}" srcOrd="0" destOrd="0" presId="urn:microsoft.com/office/officeart/2005/8/layout/vList2"/>
    <dgm:cxn modelId="{76258FFA-A1A5-4915-80CC-33725564161D}" type="presParOf" srcId="{66467198-31B3-48A7-A218-59EAAE6AA4FC}" destId="{DF3D8875-80C5-4FD5-9DA9-FB578926F2E7}" srcOrd="0" destOrd="0" presId="urn:microsoft.com/office/officeart/2005/8/layout/vList2"/>
    <dgm:cxn modelId="{DDD923D0-3965-4FE8-A3CC-94FAA45215C2}" type="presParOf" srcId="{66467198-31B3-48A7-A218-59EAAE6AA4FC}" destId="{94EBF0C5-D701-4F3C-B746-A016921C9EBC}" srcOrd="1" destOrd="0" presId="urn:microsoft.com/office/officeart/2005/8/layout/vList2"/>
    <dgm:cxn modelId="{C47E51A0-E1A2-43AC-8AEB-981998A71208}" type="presParOf" srcId="{66467198-31B3-48A7-A218-59EAAE6AA4FC}" destId="{C30A00FD-0B42-41DB-8587-DCC710B52734}" srcOrd="2" destOrd="0" presId="urn:microsoft.com/office/officeart/2005/8/layout/vList2"/>
    <dgm:cxn modelId="{447D86A8-32DB-4546-8870-30C6697A2184}" type="presParOf" srcId="{66467198-31B3-48A7-A218-59EAAE6AA4FC}" destId="{30C0F040-49EC-46CF-9F49-FF9CD92DCE2E}" srcOrd="3" destOrd="0" presId="urn:microsoft.com/office/officeart/2005/8/layout/vList2"/>
    <dgm:cxn modelId="{6E5A922A-6334-4995-9C8A-B0DA9A00E1BC}" type="presParOf" srcId="{66467198-31B3-48A7-A218-59EAAE6AA4FC}" destId="{390A6DBD-0012-45B9-94AE-651572C838B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CEC548-EC42-472B-936F-0F252636726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E2FF4FBB-8B9F-4C65-BEE3-DC5EF6EEF802}">
      <dgm:prSet/>
      <dgm:spPr/>
      <dgm:t>
        <a:bodyPr/>
        <a:lstStyle/>
        <a:p>
          <a:r>
            <a:rPr lang="hr-HR"/>
            <a:t>Najbolje preduvjete za industrijski razvoj imala je Rijeka</a:t>
          </a:r>
          <a:endParaRPr lang="en-US"/>
        </a:p>
      </dgm:t>
    </dgm:pt>
    <dgm:pt modelId="{65CA5AF4-C00E-40F9-8A1B-9134976C1569}" type="parTrans" cxnId="{EBFE123E-9150-40F9-BC5F-5F5D13A17641}">
      <dgm:prSet/>
      <dgm:spPr/>
      <dgm:t>
        <a:bodyPr/>
        <a:lstStyle/>
        <a:p>
          <a:endParaRPr lang="en-US"/>
        </a:p>
      </dgm:t>
    </dgm:pt>
    <dgm:pt modelId="{6C1E13F1-32A7-48A4-8490-D1AA1C1BBE77}" type="sibTrans" cxnId="{EBFE123E-9150-40F9-BC5F-5F5D13A17641}">
      <dgm:prSet/>
      <dgm:spPr/>
      <dgm:t>
        <a:bodyPr/>
        <a:lstStyle/>
        <a:p>
          <a:endParaRPr lang="en-US"/>
        </a:p>
      </dgm:t>
    </dgm:pt>
    <dgm:pt modelId="{55A37ABF-F6D9-4329-983F-B440BEDA30FE}">
      <dgm:prSet/>
      <dgm:spPr/>
      <dgm:t>
        <a:bodyPr/>
        <a:lstStyle/>
        <a:p>
          <a:r>
            <a:rPr lang="hr-HR" dirty="0"/>
            <a:t>U Dalmaciji i Istri (pod utjecajem bečke vlade) stanje je bilo loše</a:t>
          </a:r>
          <a:endParaRPr lang="en-US" dirty="0"/>
        </a:p>
      </dgm:t>
    </dgm:pt>
    <dgm:pt modelId="{F15CEA8C-3306-4EF5-B01A-5CB620855B3B}" type="parTrans" cxnId="{69EEFF1C-2392-4C33-BA22-633741512C1A}">
      <dgm:prSet/>
      <dgm:spPr/>
      <dgm:t>
        <a:bodyPr/>
        <a:lstStyle/>
        <a:p>
          <a:endParaRPr lang="en-US"/>
        </a:p>
      </dgm:t>
    </dgm:pt>
    <dgm:pt modelId="{533A2E87-491F-4A22-87B1-463DBE017D0E}" type="sibTrans" cxnId="{69EEFF1C-2392-4C33-BA22-633741512C1A}">
      <dgm:prSet/>
      <dgm:spPr/>
      <dgm:t>
        <a:bodyPr/>
        <a:lstStyle/>
        <a:p>
          <a:endParaRPr lang="en-US"/>
        </a:p>
      </dgm:t>
    </dgm:pt>
    <dgm:pt modelId="{C15F0EA8-22C5-463A-B674-F0F9A0FE1385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Dalmacija prometno izolirana </a:t>
          </a:r>
          <a:r>
            <a:rPr lang="hr-HR" dirty="0"/>
            <a:t>(do propasti Monarhije) – nepovoljan gospodarski razvoj</a:t>
          </a:r>
          <a:endParaRPr lang="en-US" dirty="0"/>
        </a:p>
      </dgm:t>
    </dgm:pt>
    <dgm:pt modelId="{8CB8410D-EA6B-47DE-AE82-FE9BC3F028D5}" type="parTrans" cxnId="{713E3CCD-7A80-4AF0-B6DE-EA406F33BD0F}">
      <dgm:prSet/>
      <dgm:spPr/>
      <dgm:t>
        <a:bodyPr/>
        <a:lstStyle/>
        <a:p>
          <a:endParaRPr lang="en-US"/>
        </a:p>
      </dgm:t>
    </dgm:pt>
    <dgm:pt modelId="{0D2EBCD7-7D88-4A11-A868-8F71135CFCB5}" type="sibTrans" cxnId="{713E3CCD-7A80-4AF0-B6DE-EA406F33BD0F}">
      <dgm:prSet/>
      <dgm:spPr/>
      <dgm:t>
        <a:bodyPr/>
        <a:lstStyle/>
        <a:p>
          <a:endParaRPr lang="en-US"/>
        </a:p>
      </dgm:t>
    </dgm:pt>
    <dgm:pt modelId="{C7EA967A-C0C5-4E09-B080-5BD48B9E9FF7}" type="pres">
      <dgm:prSet presAssocID="{30CEC548-EC42-472B-936F-0F2526367260}" presName="linear" presStyleCnt="0">
        <dgm:presLayoutVars>
          <dgm:animLvl val="lvl"/>
          <dgm:resizeHandles val="exact"/>
        </dgm:presLayoutVars>
      </dgm:prSet>
      <dgm:spPr/>
    </dgm:pt>
    <dgm:pt modelId="{EBA7C31B-E515-44F6-ADE4-B1E15B7B616B}" type="pres">
      <dgm:prSet presAssocID="{E2FF4FBB-8B9F-4C65-BEE3-DC5EF6EEF80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A375544-FFF5-4134-B005-B43B86876621}" type="pres">
      <dgm:prSet presAssocID="{6C1E13F1-32A7-48A4-8490-D1AA1C1BBE77}" presName="spacer" presStyleCnt="0"/>
      <dgm:spPr/>
    </dgm:pt>
    <dgm:pt modelId="{47339767-854E-4575-9209-6695CA6E9C5D}" type="pres">
      <dgm:prSet presAssocID="{55A37ABF-F6D9-4329-983F-B440BEDA30F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89AA436-1A9F-466D-B4AF-EC407FB52824}" type="pres">
      <dgm:prSet presAssocID="{533A2E87-491F-4A22-87B1-463DBE017D0E}" presName="spacer" presStyleCnt="0"/>
      <dgm:spPr/>
    </dgm:pt>
    <dgm:pt modelId="{DC254F12-B363-43ED-9BE3-FABBBD14777E}" type="pres">
      <dgm:prSet presAssocID="{C15F0EA8-22C5-463A-B674-F0F9A0FE138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9EEFF1C-2392-4C33-BA22-633741512C1A}" srcId="{30CEC548-EC42-472B-936F-0F2526367260}" destId="{55A37ABF-F6D9-4329-983F-B440BEDA30FE}" srcOrd="1" destOrd="0" parTransId="{F15CEA8C-3306-4EF5-B01A-5CB620855B3B}" sibTransId="{533A2E87-491F-4A22-87B1-463DBE017D0E}"/>
    <dgm:cxn modelId="{21CDE331-9AC6-4540-A840-9ECE704513F1}" type="presOf" srcId="{55A37ABF-F6D9-4329-983F-B440BEDA30FE}" destId="{47339767-854E-4575-9209-6695CA6E9C5D}" srcOrd="0" destOrd="0" presId="urn:microsoft.com/office/officeart/2005/8/layout/vList2"/>
    <dgm:cxn modelId="{EBFE123E-9150-40F9-BC5F-5F5D13A17641}" srcId="{30CEC548-EC42-472B-936F-0F2526367260}" destId="{E2FF4FBB-8B9F-4C65-BEE3-DC5EF6EEF802}" srcOrd="0" destOrd="0" parTransId="{65CA5AF4-C00E-40F9-8A1B-9134976C1569}" sibTransId="{6C1E13F1-32A7-48A4-8490-D1AA1C1BBE77}"/>
    <dgm:cxn modelId="{4A0A3F6D-A89F-426C-9F7D-C61CCCFA0A77}" type="presOf" srcId="{C15F0EA8-22C5-463A-B674-F0F9A0FE1385}" destId="{DC254F12-B363-43ED-9BE3-FABBBD14777E}" srcOrd="0" destOrd="0" presId="urn:microsoft.com/office/officeart/2005/8/layout/vList2"/>
    <dgm:cxn modelId="{A4F6A67A-6C37-4478-8CBE-29CA5BC84660}" type="presOf" srcId="{30CEC548-EC42-472B-936F-0F2526367260}" destId="{C7EA967A-C0C5-4E09-B080-5BD48B9E9FF7}" srcOrd="0" destOrd="0" presId="urn:microsoft.com/office/officeart/2005/8/layout/vList2"/>
    <dgm:cxn modelId="{771B12A7-65F5-4D77-8748-693186C4E52C}" type="presOf" srcId="{E2FF4FBB-8B9F-4C65-BEE3-DC5EF6EEF802}" destId="{EBA7C31B-E515-44F6-ADE4-B1E15B7B616B}" srcOrd="0" destOrd="0" presId="urn:microsoft.com/office/officeart/2005/8/layout/vList2"/>
    <dgm:cxn modelId="{713E3CCD-7A80-4AF0-B6DE-EA406F33BD0F}" srcId="{30CEC548-EC42-472B-936F-0F2526367260}" destId="{C15F0EA8-22C5-463A-B674-F0F9A0FE1385}" srcOrd="2" destOrd="0" parTransId="{8CB8410D-EA6B-47DE-AE82-FE9BC3F028D5}" sibTransId="{0D2EBCD7-7D88-4A11-A868-8F71135CFCB5}"/>
    <dgm:cxn modelId="{773E2A00-82F2-4686-87F7-A022DA44F9F5}" type="presParOf" srcId="{C7EA967A-C0C5-4E09-B080-5BD48B9E9FF7}" destId="{EBA7C31B-E515-44F6-ADE4-B1E15B7B616B}" srcOrd="0" destOrd="0" presId="urn:microsoft.com/office/officeart/2005/8/layout/vList2"/>
    <dgm:cxn modelId="{C70F2EEB-4F9F-4E18-817C-E878CC53EE71}" type="presParOf" srcId="{C7EA967A-C0C5-4E09-B080-5BD48B9E9FF7}" destId="{3A375544-FFF5-4134-B005-B43B86876621}" srcOrd="1" destOrd="0" presId="urn:microsoft.com/office/officeart/2005/8/layout/vList2"/>
    <dgm:cxn modelId="{6698EF4F-36F1-4C1D-97C6-A43EB1EA6569}" type="presParOf" srcId="{C7EA967A-C0C5-4E09-B080-5BD48B9E9FF7}" destId="{47339767-854E-4575-9209-6695CA6E9C5D}" srcOrd="2" destOrd="0" presId="urn:microsoft.com/office/officeart/2005/8/layout/vList2"/>
    <dgm:cxn modelId="{D5D1BE0B-2901-43B6-AFCC-15A6221701B3}" type="presParOf" srcId="{C7EA967A-C0C5-4E09-B080-5BD48B9E9FF7}" destId="{E89AA436-1A9F-466D-B4AF-EC407FB52824}" srcOrd="3" destOrd="0" presId="urn:microsoft.com/office/officeart/2005/8/layout/vList2"/>
    <dgm:cxn modelId="{17DD75E9-9628-4177-98FE-2B5EE27F2830}" type="presParOf" srcId="{C7EA967A-C0C5-4E09-B080-5BD48B9E9FF7}" destId="{DC254F12-B363-43ED-9BE3-FABBBD14777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75047-6E18-40CF-9172-AC2DF4D6932E}">
      <dsp:nvSpPr>
        <dsp:cNvPr id="0" name=""/>
        <dsp:cNvSpPr/>
      </dsp:nvSpPr>
      <dsp:spPr>
        <a:xfrm>
          <a:off x="0" y="412614"/>
          <a:ext cx="10515600" cy="111969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Hrvatska u drugoj polovici XIX. stoljeća – nema preduvjeta za industrijalizaciju</a:t>
          </a:r>
          <a:endParaRPr lang="en-US" sz="2900" kern="1200"/>
        </a:p>
      </dsp:txBody>
      <dsp:txXfrm>
        <a:off x="54659" y="467273"/>
        <a:ext cx="10406282" cy="1010372"/>
      </dsp:txXfrm>
    </dsp:sp>
    <dsp:sp modelId="{9F6351E8-A14A-442A-8B23-CC6F91193870}">
      <dsp:nvSpPr>
        <dsp:cNvPr id="0" name=""/>
        <dsp:cNvSpPr/>
      </dsp:nvSpPr>
      <dsp:spPr>
        <a:xfrm>
          <a:off x="0" y="1615824"/>
          <a:ext cx="10515600" cy="111969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Nepovezanost hrvatskih zemalja, loša prometna povezanost, zaostala poljoprivredna proizvodnja, nepismeno stanovništvo </a:t>
          </a:r>
          <a:endParaRPr lang="en-US" sz="2900" kern="1200"/>
        </a:p>
      </dsp:txBody>
      <dsp:txXfrm>
        <a:off x="54659" y="1670483"/>
        <a:ext cx="10406282" cy="1010372"/>
      </dsp:txXfrm>
    </dsp:sp>
    <dsp:sp modelId="{C6C64132-9F0A-4729-BFAB-8F12ADD8F388}">
      <dsp:nvSpPr>
        <dsp:cNvPr id="0" name=""/>
        <dsp:cNvSpPr/>
      </dsp:nvSpPr>
      <dsp:spPr>
        <a:xfrm>
          <a:off x="0" y="2819034"/>
          <a:ext cx="10515600" cy="111969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Spora urbanizacija </a:t>
          </a:r>
          <a:endParaRPr lang="en-US" sz="2900" kern="1200"/>
        </a:p>
      </dsp:txBody>
      <dsp:txXfrm>
        <a:off x="54659" y="2873693"/>
        <a:ext cx="10406282" cy="10103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7C31B-E515-44F6-ADE4-B1E15B7B616B}">
      <dsp:nvSpPr>
        <dsp:cNvPr id="0" name=""/>
        <dsp:cNvSpPr/>
      </dsp:nvSpPr>
      <dsp:spPr>
        <a:xfrm>
          <a:off x="0" y="353010"/>
          <a:ext cx="5305425" cy="1751928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1876. godine Istra prugom povezana s Trstom</a:t>
          </a:r>
          <a:endParaRPr lang="en-US" sz="3300" kern="1200" dirty="0"/>
        </a:p>
      </dsp:txBody>
      <dsp:txXfrm>
        <a:off x="85522" y="438532"/>
        <a:ext cx="5134381" cy="1580884"/>
      </dsp:txXfrm>
    </dsp:sp>
    <dsp:sp modelId="{47339767-854E-4575-9209-6695CA6E9C5D}">
      <dsp:nvSpPr>
        <dsp:cNvPr id="0" name=""/>
        <dsp:cNvSpPr/>
      </dsp:nvSpPr>
      <dsp:spPr>
        <a:xfrm>
          <a:off x="0" y="2199979"/>
          <a:ext cx="5305425" cy="1751928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Najbrže napredovala Pula – </a:t>
          </a:r>
          <a:r>
            <a:rPr lang="hr-HR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razvila se u glavnu ratnu luku Monarhije</a:t>
          </a:r>
          <a:endParaRPr lang="en-US" sz="3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5522" y="2285501"/>
        <a:ext cx="5134381" cy="15808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7C31B-E515-44F6-ADE4-B1E15B7B616B}">
      <dsp:nvSpPr>
        <dsp:cNvPr id="0" name=""/>
        <dsp:cNvSpPr/>
      </dsp:nvSpPr>
      <dsp:spPr>
        <a:xfrm>
          <a:off x="0" y="57387"/>
          <a:ext cx="10515600" cy="166023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 dirty="0"/>
            <a:t>Loši radni i životni uvjeti hrvatskih radnika</a:t>
          </a:r>
          <a:endParaRPr lang="en-US" sz="4300" kern="1200" dirty="0"/>
        </a:p>
      </dsp:txBody>
      <dsp:txXfrm>
        <a:off x="81046" y="138433"/>
        <a:ext cx="10353508" cy="1498138"/>
      </dsp:txXfrm>
    </dsp:sp>
    <dsp:sp modelId="{DC254F12-B363-43ED-9BE3-FABBBD14777E}">
      <dsp:nvSpPr>
        <dsp:cNvPr id="0" name=""/>
        <dsp:cNvSpPr/>
      </dsp:nvSpPr>
      <dsp:spPr>
        <a:xfrm>
          <a:off x="0" y="1841457"/>
          <a:ext cx="10515600" cy="166023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 dirty="0"/>
            <a:t>Žene dobivale dvostruko manju dnevnicu od muškaraca</a:t>
          </a:r>
          <a:endParaRPr lang="en-US" sz="4300" kern="1200" dirty="0"/>
        </a:p>
      </dsp:txBody>
      <dsp:txXfrm>
        <a:off x="81046" y="1922503"/>
        <a:ext cx="10353508" cy="1498138"/>
      </dsp:txXfrm>
    </dsp:sp>
    <dsp:sp modelId="{6C0C0607-385F-4333-84F8-1858BD2CAE0A}">
      <dsp:nvSpPr>
        <dsp:cNvPr id="0" name=""/>
        <dsp:cNvSpPr/>
      </dsp:nvSpPr>
      <dsp:spPr>
        <a:xfrm>
          <a:off x="0" y="3625527"/>
          <a:ext cx="10515600" cy="166023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 dirty="0"/>
            <a:t>Radi poboljšanja svojeg položaja, radnici se počeli udruživati u sindikate </a:t>
          </a:r>
          <a:endParaRPr lang="en-US" sz="4300" kern="1200" dirty="0"/>
        </a:p>
      </dsp:txBody>
      <dsp:txXfrm>
        <a:off x="81046" y="3706573"/>
        <a:ext cx="10353508" cy="14981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EA802-317C-47A2-9292-427465B30CC2}">
      <dsp:nvSpPr>
        <dsp:cNvPr id="0" name=""/>
        <dsp:cNvSpPr/>
      </dsp:nvSpPr>
      <dsp:spPr>
        <a:xfrm>
          <a:off x="0" y="388621"/>
          <a:ext cx="4772025" cy="20566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Radnički prijatelj </a:t>
          </a:r>
          <a:r>
            <a:rPr lang="hr-HR" sz="2500" i="1" kern="1200" dirty="0"/>
            <a:t>– </a:t>
          </a:r>
          <a:r>
            <a:rPr lang="hr-HR" sz="2500" kern="1200" dirty="0"/>
            <a:t>prvi radnički list, počeo izlaziti 1874. godine</a:t>
          </a:r>
          <a:endParaRPr lang="en-US" sz="2500" kern="1200" dirty="0"/>
        </a:p>
      </dsp:txBody>
      <dsp:txXfrm>
        <a:off x="100397" y="489018"/>
        <a:ext cx="4571231" cy="1855846"/>
      </dsp:txXfrm>
    </dsp:sp>
    <dsp:sp modelId="{FF2363EC-20F4-4338-8342-96942CDD8868}">
      <dsp:nvSpPr>
        <dsp:cNvPr id="0" name=""/>
        <dsp:cNvSpPr/>
      </dsp:nvSpPr>
      <dsp:spPr>
        <a:xfrm>
          <a:off x="0" y="2517262"/>
          <a:ext cx="4772025" cy="205664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1894. godine osnovana </a:t>
          </a: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Socijaldemokratska stranka Hrvatske i Slavonije</a:t>
          </a:r>
          <a:r>
            <a:rPr lang="hr-HR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500" kern="1200" dirty="0"/>
            <a:t>– zalagala se za poboljšanje radničkih prava i uvjeta za rad</a:t>
          </a:r>
          <a:endParaRPr lang="en-US" sz="2500" kern="1200" dirty="0"/>
        </a:p>
      </dsp:txBody>
      <dsp:txXfrm>
        <a:off x="100397" y="2617659"/>
        <a:ext cx="4571231" cy="1855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78D96-14D4-4121-8537-31AE9316083D}">
      <dsp:nvSpPr>
        <dsp:cNvPr id="0" name=""/>
        <dsp:cNvSpPr/>
      </dsp:nvSpPr>
      <dsp:spPr>
        <a:xfrm>
          <a:off x="0" y="55628"/>
          <a:ext cx="10515600" cy="10038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U državama zahvaćene industrijskom revolucijom – promjene i na selu</a:t>
          </a:r>
          <a:endParaRPr lang="en-US" sz="2600" kern="1200" dirty="0"/>
        </a:p>
      </dsp:txBody>
      <dsp:txXfrm>
        <a:off x="49004" y="104632"/>
        <a:ext cx="10417592" cy="905852"/>
      </dsp:txXfrm>
    </dsp:sp>
    <dsp:sp modelId="{C929C91D-0E4D-4A41-B04C-FD0B0785165A}">
      <dsp:nvSpPr>
        <dsp:cNvPr id="0" name=""/>
        <dsp:cNvSpPr/>
      </dsp:nvSpPr>
      <dsp:spPr>
        <a:xfrm>
          <a:off x="0" y="1134369"/>
          <a:ext cx="10515600" cy="100386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Bolje poljoprivredne tehnike, proizvode se veći viškovi hrane</a:t>
          </a:r>
          <a:endParaRPr lang="en-US" sz="2600" kern="1200"/>
        </a:p>
      </dsp:txBody>
      <dsp:txXfrm>
        <a:off x="49004" y="1183373"/>
        <a:ext cx="10417592" cy="905852"/>
      </dsp:txXfrm>
    </dsp:sp>
    <dsp:sp modelId="{B61356D6-EC0B-4912-8A06-23BD82FFC158}">
      <dsp:nvSpPr>
        <dsp:cNvPr id="0" name=""/>
        <dsp:cNvSpPr/>
      </dsp:nvSpPr>
      <dsp:spPr>
        <a:xfrm>
          <a:off x="0" y="2213109"/>
          <a:ext cx="10515600" cy="100386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U hrvatskim zemljama promjene stizale sporo</a:t>
          </a:r>
          <a:endParaRPr lang="en-US" sz="2600" kern="1200"/>
        </a:p>
      </dsp:txBody>
      <dsp:txXfrm>
        <a:off x="49004" y="2262113"/>
        <a:ext cx="10417592" cy="905852"/>
      </dsp:txXfrm>
    </dsp:sp>
    <dsp:sp modelId="{1BDA2B0B-F28B-44FB-BE7B-48CBB6EE6D1B}">
      <dsp:nvSpPr>
        <dsp:cNvPr id="0" name=""/>
        <dsp:cNvSpPr/>
      </dsp:nvSpPr>
      <dsp:spPr>
        <a:xfrm>
          <a:off x="0" y="3291849"/>
          <a:ext cx="10515600" cy="100386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Većina hrvatskih seljaka </a:t>
          </a:r>
          <a:r>
            <a:rPr lang="hr-HR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poljoprivredom se bavila na zastarjeli način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004" y="3340853"/>
        <a:ext cx="10417592" cy="9058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12DB4-5EF4-46D1-9968-C32FA05FACDC}">
      <dsp:nvSpPr>
        <dsp:cNvPr id="0" name=""/>
        <dsp:cNvSpPr/>
      </dsp:nvSpPr>
      <dsp:spPr>
        <a:xfrm>
          <a:off x="0" y="41633"/>
          <a:ext cx="8225901" cy="143339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U drugoj polovici XIX. stoljeća gotovo 90% stanovništva zemlju obrađivala drvenim plugom</a:t>
          </a:r>
          <a:endParaRPr lang="en-US" sz="2700" kern="1200"/>
        </a:p>
      </dsp:txBody>
      <dsp:txXfrm>
        <a:off x="69973" y="111606"/>
        <a:ext cx="8085955" cy="1293450"/>
      </dsp:txXfrm>
    </dsp:sp>
    <dsp:sp modelId="{D893D6A2-4DF3-4F64-82B5-C65E3BA92863}">
      <dsp:nvSpPr>
        <dsp:cNvPr id="0" name=""/>
        <dsp:cNvSpPr/>
      </dsp:nvSpPr>
      <dsp:spPr>
        <a:xfrm>
          <a:off x="0" y="1552789"/>
          <a:ext cx="8225901" cy="1433396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Prosječan urod bio je slab – glad i siromaštvo</a:t>
          </a:r>
          <a:endParaRPr lang="en-US" sz="2700" kern="1200"/>
        </a:p>
      </dsp:txBody>
      <dsp:txXfrm>
        <a:off x="69973" y="1622762"/>
        <a:ext cx="8085955" cy="1293450"/>
      </dsp:txXfrm>
    </dsp:sp>
    <dsp:sp modelId="{E86B8D20-4E88-4748-8931-E03FE6AC9A05}">
      <dsp:nvSpPr>
        <dsp:cNvPr id="0" name=""/>
        <dsp:cNvSpPr/>
      </dsp:nvSpPr>
      <dsp:spPr>
        <a:xfrm>
          <a:off x="0" y="3063945"/>
          <a:ext cx="8225901" cy="1433396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Nakon Jelačićevog proglasa o ukidanju kmetstva – neriješeni imovinski odnosi – česti sporovi vlastelina i seljaka</a:t>
          </a:r>
          <a:endParaRPr lang="en-US" sz="2700" kern="1200"/>
        </a:p>
      </dsp:txBody>
      <dsp:txXfrm>
        <a:off x="69973" y="3133918"/>
        <a:ext cx="8085955" cy="12934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17E0E-EA34-4D7D-9EBD-7C772232F681}">
      <dsp:nvSpPr>
        <dsp:cNvPr id="0" name=""/>
        <dsp:cNvSpPr/>
      </dsp:nvSpPr>
      <dsp:spPr>
        <a:xfrm>
          <a:off x="0" y="3932"/>
          <a:ext cx="8039471" cy="143339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Potkraj XIX. stoljeća – hrvatske zemlje zahvaćene krizom zbog pada cijena poljoprivrednih proizvoda</a:t>
          </a:r>
          <a:endParaRPr lang="en-US" sz="2700" kern="1200" dirty="0"/>
        </a:p>
      </dsp:txBody>
      <dsp:txXfrm>
        <a:off x="69973" y="73905"/>
        <a:ext cx="7899525" cy="1293450"/>
      </dsp:txXfrm>
    </dsp:sp>
    <dsp:sp modelId="{53F72A56-8824-4FDB-BD02-8EBDD0EF7C52}">
      <dsp:nvSpPr>
        <dsp:cNvPr id="0" name=""/>
        <dsp:cNvSpPr/>
      </dsp:nvSpPr>
      <dsp:spPr>
        <a:xfrm>
          <a:off x="0" y="1515088"/>
          <a:ext cx="8039471" cy="1433396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Dio seljačkih gospodarstava propao – mali broj seljačkog stanovništva zaposlilo se u malobrojnim gradovima</a:t>
          </a:r>
          <a:endParaRPr lang="en-US" sz="2700" kern="1200" dirty="0"/>
        </a:p>
      </dsp:txBody>
      <dsp:txXfrm>
        <a:off x="69973" y="1585061"/>
        <a:ext cx="7899525" cy="1293450"/>
      </dsp:txXfrm>
    </dsp:sp>
    <dsp:sp modelId="{9F6F72F3-103C-4A59-BFF6-74B1A94212C6}">
      <dsp:nvSpPr>
        <dsp:cNvPr id="0" name=""/>
        <dsp:cNvSpPr/>
      </dsp:nvSpPr>
      <dsp:spPr>
        <a:xfrm>
          <a:off x="0" y="3026244"/>
          <a:ext cx="8039471" cy="1433396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Veliki broj seljačkog stanovništva iselio </a:t>
          </a:r>
          <a:r>
            <a:rPr lang="hr-HR" sz="2700" kern="1200" dirty="0"/>
            <a:t>– iseljavanje najveće iz Dalmacije u prekooceanske krajeve </a:t>
          </a:r>
          <a:endParaRPr lang="en-US" sz="2700" kern="1200" dirty="0"/>
        </a:p>
      </dsp:txBody>
      <dsp:txXfrm>
        <a:off x="69973" y="3096217"/>
        <a:ext cx="7899525" cy="12934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5513E-BB28-4C16-870B-F870CD65D72C}">
      <dsp:nvSpPr>
        <dsp:cNvPr id="0" name=""/>
        <dsp:cNvSpPr/>
      </dsp:nvSpPr>
      <dsp:spPr>
        <a:xfrm>
          <a:off x="0" y="58812"/>
          <a:ext cx="4321114" cy="1824322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1850. godine – poslan prvi brzojav iz Hrvatske</a:t>
          </a:r>
          <a:endParaRPr lang="en-US" sz="2700" kern="1200"/>
        </a:p>
      </dsp:txBody>
      <dsp:txXfrm>
        <a:off x="89056" y="147868"/>
        <a:ext cx="4143002" cy="1646210"/>
      </dsp:txXfrm>
    </dsp:sp>
    <dsp:sp modelId="{46E45226-ECD0-474A-BE13-7ED15491ED91}">
      <dsp:nvSpPr>
        <dsp:cNvPr id="0" name=""/>
        <dsp:cNvSpPr/>
      </dsp:nvSpPr>
      <dsp:spPr>
        <a:xfrm>
          <a:off x="0" y="1960894"/>
          <a:ext cx="4321114" cy="1824322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1881. godine – u Zagrebu proradila prva telefonska linija duga nekoliko kilometara</a:t>
          </a:r>
          <a:endParaRPr lang="en-US" sz="2700" kern="1200"/>
        </a:p>
      </dsp:txBody>
      <dsp:txXfrm>
        <a:off x="89056" y="2049950"/>
        <a:ext cx="4143002" cy="16462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E9CAD-A626-42AA-87F5-35729FF2101E}">
      <dsp:nvSpPr>
        <dsp:cNvPr id="0" name=""/>
        <dsp:cNvSpPr/>
      </dsp:nvSpPr>
      <dsp:spPr>
        <a:xfrm>
          <a:off x="0" y="5679"/>
          <a:ext cx="10515600" cy="10266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Spora izgradnja željeznice</a:t>
          </a:r>
          <a:endParaRPr lang="en-US" sz="2700" kern="1200"/>
        </a:p>
      </dsp:txBody>
      <dsp:txXfrm>
        <a:off x="50118" y="55797"/>
        <a:ext cx="10415364" cy="926439"/>
      </dsp:txXfrm>
    </dsp:sp>
    <dsp:sp modelId="{84013421-DC5F-4FA4-900C-3C058D60D296}">
      <dsp:nvSpPr>
        <dsp:cNvPr id="0" name=""/>
        <dsp:cNvSpPr/>
      </dsp:nvSpPr>
      <dsp:spPr>
        <a:xfrm>
          <a:off x="0" y="1110114"/>
          <a:ext cx="10515600" cy="1026675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1860. godine – prva željeznička pruga izgrađena u Međimurju</a:t>
          </a:r>
          <a:endParaRPr lang="en-US" sz="2700" kern="1200" dirty="0"/>
        </a:p>
      </dsp:txBody>
      <dsp:txXfrm>
        <a:off x="50118" y="1160232"/>
        <a:ext cx="10415364" cy="926439"/>
      </dsp:txXfrm>
    </dsp:sp>
    <dsp:sp modelId="{A8397D1C-108A-429D-9D16-16496BCB781F}">
      <dsp:nvSpPr>
        <dsp:cNvPr id="0" name=""/>
        <dsp:cNvSpPr/>
      </dsp:nvSpPr>
      <dsp:spPr>
        <a:xfrm>
          <a:off x="0" y="2214549"/>
          <a:ext cx="10515600" cy="1026675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1862. godine – Sisak i Zagreb prugom povezani sa Zidanim Mostom (Slovenija)</a:t>
          </a:r>
          <a:endParaRPr lang="en-US" sz="2700" kern="1200"/>
        </a:p>
      </dsp:txBody>
      <dsp:txXfrm>
        <a:off x="50118" y="2264667"/>
        <a:ext cx="10415364" cy="926439"/>
      </dsp:txXfrm>
    </dsp:sp>
    <dsp:sp modelId="{D4552D91-F017-47D7-8359-47A844FB5168}">
      <dsp:nvSpPr>
        <dsp:cNvPr id="0" name=""/>
        <dsp:cNvSpPr/>
      </dsp:nvSpPr>
      <dsp:spPr>
        <a:xfrm>
          <a:off x="0" y="3318984"/>
          <a:ext cx="10515600" cy="102667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1873. godine – izgrađena pruga Budimpešta – Zagreb – Karlovac – Rijeka (</a:t>
          </a:r>
          <a:r>
            <a:rPr lang="hr-HR" sz="27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glavna izvozno-uvozna luka </a:t>
          </a:r>
          <a:r>
            <a:rPr lang="hr-HR" sz="2700" b="0" i="0" kern="1200" dirty="0"/>
            <a:t>ugarskog dijela Monarhije)</a:t>
          </a:r>
          <a:endParaRPr lang="en-US" sz="2700" kern="1200" dirty="0"/>
        </a:p>
      </dsp:txBody>
      <dsp:txXfrm>
        <a:off x="50118" y="3369102"/>
        <a:ext cx="10415364" cy="9264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6A790-059B-4EEA-A987-E2949DA05D4D}">
      <dsp:nvSpPr>
        <dsp:cNvPr id="0" name=""/>
        <dsp:cNvSpPr/>
      </dsp:nvSpPr>
      <dsp:spPr>
        <a:xfrm>
          <a:off x="0" y="11539"/>
          <a:ext cx="10159293" cy="14449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800" kern="1200" dirty="0"/>
            <a:t>Cestovna mreža skromna i loše održavana</a:t>
          </a:r>
          <a:endParaRPr lang="en-US" sz="3800" kern="1200" dirty="0"/>
        </a:p>
      </dsp:txBody>
      <dsp:txXfrm>
        <a:off x="70537" y="82076"/>
        <a:ext cx="10018219" cy="1303875"/>
      </dsp:txXfrm>
    </dsp:sp>
    <dsp:sp modelId="{92AFA4F8-96B1-4ED4-A6E3-07F5F9E6BFF1}">
      <dsp:nvSpPr>
        <dsp:cNvPr id="0" name=""/>
        <dsp:cNvSpPr/>
      </dsp:nvSpPr>
      <dsp:spPr>
        <a:xfrm>
          <a:off x="0" y="1565929"/>
          <a:ext cx="10159293" cy="14449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800" kern="1200" dirty="0"/>
            <a:t>Veliku važnost imao riječni promet Dunavom, Savom i Kupom</a:t>
          </a:r>
          <a:endParaRPr lang="en-US" sz="3800" kern="1200" dirty="0"/>
        </a:p>
      </dsp:txBody>
      <dsp:txXfrm>
        <a:off x="70537" y="1636466"/>
        <a:ext cx="10018219" cy="1303875"/>
      </dsp:txXfrm>
    </dsp:sp>
    <dsp:sp modelId="{32C7C887-DB5B-4376-B139-899A99AF513B}">
      <dsp:nvSpPr>
        <dsp:cNvPr id="0" name=""/>
        <dsp:cNvSpPr/>
      </dsp:nvSpPr>
      <dsp:spPr>
        <a:xfrm>
          <a:off x="0" y="3120319"/>
          <a:ext cx="10159293" cy="14449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800" kern="1200" dirty="0"/>
            <a:t>Prvi hrvatski parobrod </a:t>
          </a:r>
          <a:r>
            <a:rPr lang="hr-HR" sz="3800" i="1" kern="1200" dirty="0"/>
            <a:t>Sloga</a:t>
          </a:r>
          <a:r>
            <a:rPr lang="hr-HR" sz="3800" kern="1200" dirty="0"/>
            <a:t> – plovio na relaciji Sisak – Zemun</a:t>
          </a:r>
          <a:endParaRPr lang="en-US" sz="3800" kern="1200" dirty="0"/>
        </a:p>
      </dsp:txBody>
      <dsp:txXfrm>
        <a:off x="70537" y="3190856"/>
        <a:ext cx="10018219" cy="13038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D8875-80C5-4FD5-9DA9-FB578926F2E7}">
      <dsp:nvSpPr>
        <dsp:cNvPr id="0" name=""/>
        <dsp:cNvSpPr/>
      </dsp:nvSpPr>
      <dsp:spPr>
        <a:xfrm>
          <a:off x="0" y="19241"/>
          <a:ext cx="10515600" cy="13689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/>
            <a:t>Najbolji preduvjeti za razvoj – drvna industrija </a:t>
          </a:r>
          <a:endParaRPr lang="en-US" sz="3600" kern="1200"/>
        </a:p>
      </dsp:txBody>
      <dsp:txXfrm>
        <a:off x="66824" y="86065"/>
        <a:ext cx="10381952" cy="1235252"/>
      </dsp:txXfrm>
    </dsp:sp>
    <dsp:sp modelId="{C30A00FD-0B42-41DB-8587-DCC710B52734}">
      <dsp:nvSpPr>
        <dsp:cNvPr id="0" name=""/>
        <dsp:cNvSpPr/>
      </dsp:nvSpPr>
      <dsp:spPr>
        <a:xfrm>
          <a:off x="0" y="1491821"/>
          <a:ext cx="10515600" cy="136890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/>
            <a:t>Uz preradu drva, zastupljene bile industrija cementa, opeke i stakla</a:t>
          </a:r>
          <a:endParaRPr lang="en-US" sz="3600" kern="1200"/>
        </a:p>
      </dsp:txBody>
      <dsp:txXfrm>
        <a:off x="66824" y="1558645"/>
        <a:ext cx="10381952" cy="1235252"/>
      </dsp:txXfrm>
    </dsp:sp>
    <dsp:sp modelId="{390A6DBD-0012-45B9-94AE-651572C838B2}">
      <dsp:nvSpPr>
        <dsp:cNvPr id="0" name=""/>
        <dsp:cNvSpPr/>
      </dsp:nvSpPr>
      <dsp:spPr>
        <a:xfrm>
          <a:off x="0" y="2964402"/>
          <a:ext cx="10515600" cy="13689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/>
            <a:t>Najveći broj radnika zapošljavale su Tvornica duhana u Zagrebu i Tvornica papira u Rijeci</a:t>
          </a:r>
          <a:endParaRPr lang="en-US" sz="3600" kern="1200"/>
        </a:p>
      </dsp:txBody>
      <dsp:txXfrm>
        <a:off x="66824" y="3031226"/>
        <a:ext cx="10381952" cy="12352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7C31B-E515-44F6-ADE4-B1E15B7B616B}">
      <dsp:nvSpPr>
        <dsp:cNvPr id="0" name=""/>
        <dsp:cNvSpPr/>
      </dsp:nvSpPr>
      <dsp:spPr>
        <a:xfrm>
          <a:off x="0" y="48447"/>
          <a:ext cx="10515600" cy="13513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/>
            <a:t>Najbolje preduvjete za industrijski razvoj imala je Rijeka</a:t>
          </a:r>
          <a:endParaRPr lang="en-US" sz="3500" kern="1200"/>
        </a:p>
      </dsp:txBody>
      <dsp:txXfrm>
        <a:off x="65967" y="114414"/>
        <a:ext cx="10383666" cy="1219415"/>
      </dsp:txXfrm>
    </dsp:sp>
    <dsp:sp modelId="{47339767-854E-4575-9209-6695CA6E9C5D}">
      <dsp:nvSpPr>
        <dsp:cNvPr id="0" name=""/>
        <dsp:cNvSpPr/>
      </dsp:nvSpPr>
      <dsp:spPr>
        <a:xfrm>
          <a:off x="0" y="1500597"/>
          <a:ext cx="10515600" cy="13513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U Dalmaciji i Istri (pod utjecajem bečke vlade) stanje je bilo loše</a:t>
          </a:r>
          <a:endParaRPr lang="en-US" sz="3500" kern="1200" dirty="0"/>
        </a:p>
      </dsp:txBody>
      <dsp:txXfrm>
        <a:off x="65967" y="1566564"/>
        <a:ext cx="10383666" cy="1219415"/>
      </dsp:txXfrm>
    </dsp:sp>
    <dsp:sp modelId="{DC254F12-B363-43ED-9BE3-FABBBD14777E}">
      <dsp:nvSpPr>
        <dsp:cNvPr id="0" name=""/>
        <dsp:cNvSpPr/>
      </dsp:nvSpPr>
      <dsp:spPr>
        <a:xfrm>
          <a:off x="0" y="2952746"/>
          <a:ext cx="10515600" cy="13513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Dalmacija prometno izolirana </a:t>
          </a:r>
          <a:r>
            <a:rPr lang="hr-HR" sz="3500" kern="1200" dirty="0"/>
            <a:t>(do propasti Monarhije) – nepovoljan gospodarski razvoj</a:t>
          </a:r>
          <a:endParaRPr lang="en-US" sz="3500" kern="1200" dirty="0"/>
        </a:p>
      </dsp:txBody>
      <dsp:txXfrm>
        <a:off x="65967" y="3018713"/>
        <a:ext cx="10383666" cy="1219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758705-BFE7-46CF-9C87-A92D0FE4C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81F2B5E-A70F-4A9F-8385-A24EF13AB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17E65A4-EA65-4F9C-B63B-4E6D4209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61B80F9-BD53-46D1-8EAA-BD99342C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3733529-650A-493C-A809-5F6E6521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623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461C9A-6442-41E7-916D-E8799D55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87C3050-98FD-4AA1-991A-3ECF1C949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4DDA602-D8A7-4386-BA85-A1804D7B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19FABE2-053D-447E-B93F-443D40A9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616C68B-9B5E-4222-83DB-BF9E4A4E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9787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B28468C6-D342-452F-8180-419D14906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9DD71D2-0C40-4CB0-9EAA-00A5A4CEE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218128C-8293-42AD-A8CC-92010154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FCAF533-2EA8-41B5-9F76-A0C597DC8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672DE43-D1BA-4503-B05F-16C7A81C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154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7C2BD5-09E6-44F5-BDAD-A00D32EC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FA6A44-3278-4CA8-BA72-FF75CA4F2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6B388CE-C1FE-4AF5-AE4E-2076D22F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41E441-6E14-4D3C-8368-9AAF647D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6781683-C0EA-4E5A-8B2D-15929F7E4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772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8BCD7A-B8DB-4916-980C-011E8FB1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FD0819D-005D-4BDA-95A6-BE017C1C6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61BE826-C3E2-42AD-B828-3AA2EF8A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F1D3C79-D0CF-4282-9C92-0DC384072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4F179CD-BEAF-455F-A169-9E44AB2EB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312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B29E41-C159-4A78-81F5-63290927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EF1AAB-1AD5-4F85-A06D-351DE7761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C64B106-3835-4781-8775-BD95280E1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75526C5-E0E4-4D14-88F5-5AFECA8D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B27E95F-84DF-4FE3-B456-0C1F7F632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9A57763-8704-41F8-A0CE-3E496DBB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175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E4DE9D-0CB6-4579-8163-4C1DFFA35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FC52683-64B7-4291-90A2-E73CEAF86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686C33D-F3DB-43A2-93B3-46B22B651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2B7B08A-38AA-4FBD-B801-1D5C5D7F3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CF2B904-9FCA-48DA-86B2-5833E4FF0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14B56DF-FF3A-4774-AF82-FF687648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73EAFF8-FA2A-4582-9663-8EF377B7A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36B7ECE-52CB-4FDE-B3F1-1C546FBD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950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3FF5D0-CCE9-4972-BC37-D627AA1C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62DABD3-DF4A-4792-A217-823B9E8E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CEEEDA5-50BE-4250-8A18-63F2DEE3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10E21AE-EB87-4E82-AFC0-90DEFEB1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802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22C0E59-5BDC-4A5C-A4DB-FCC63BCA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46DF21C-5F09-4856-8527-A65C1F1F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09EE2E5-3B3F-4832-8E9A-F02063A0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12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07B7C6-95ED-48E7-8F65-5C2419BEC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9EB8FC7-D86E-430B-8257-CBA490B5A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967B400-CAB6-4DDB-B380-C45222716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8CDC502-C124-4858-8A04-D1671B45E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522543A-90C5-44F7-8650-2A3AE51A4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4A81DEB-6C92-4E35-91BF-AB45898D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68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00767D-237A-4D96-8AFF-656310C7E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FAD173B-FEED-43F8-BE4A-BBFA2B436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B518ACA-CF03-44E6-A787-4138BC2A9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A2DA33A-6523-4A1D-A72A-F0CAE1C0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E856812-7F65-4877-BFA5-90A17812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2C5B86D-A428-41CD-9BE9-EBF61981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441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B0DE1DD-0E19-45C9-AFEF-C720351D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C56E2DF-9D67-41FA-8646-561B04A60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8393378-5F15-40C6-B6C2-FCD8CC866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67F63-EF4C-42E8-9944-33E919D078A6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CE5374A-0C87-480A-9D9B-623B20C05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17EB44F-1183-4BB2-901E-CA9643754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7B348-65A0-4989-919C-61EBF156CD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317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2.png"/><Relationship Id="rId4" Type="http://schemas.openxmlformats.org/officeDocument/2006/relationships/diagramData" Target="../diagrams/data5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ordwall.net/resource/3397734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.jp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E6AE623-3FC0-4007-9126-968CC894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981" y="2124075"/>
            <a:ext cx="2228088" cy="4572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068496"/>
            <a:ext cx="7772400" cy="100034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Industrijalizacija Hrvatske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Industrijalizacija Hrvatske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EFCE981-739B-448B-8835-FE9AB1511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Promet i komunikacije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951741F1-D931-4997-88D8-E95D6C3D02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991968"/>
              </p:ext>
            </p:extLst>
          </p:nvPr>
        </p:nvGraphicFramePr>
        <p:xfrm>
          <a:off x="7715250" y="1863664"/>
          <a:ext cx="4321114" cy="3844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rvi Zagrebački Telefoni">
            <a:hlinkClick r:id="" action="ppaction://media"/>
            <a:extLst>
              <a:ext uri="{FF2B5EF4-FFF2-40B4-BE49-F238E27FC236}">
                <a16:creationId xmlns:a16="http://schemas.microsoft.com/office/drawing/2014/main" id="{23633E62-23DD-4577-93E5-51930DD727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350" y="1809749"/>
            <a:ext cx="7448550" cy="418980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DCDC7A0-6DB3-403A-BE33-AE5C54D80D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1646354-CD7F-4F22-994E-7167F3EF3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2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FED032D-98BC-437B-81E7-A99A2F21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Promet i komunikacije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A9E2F3D9-91D2-4E6F-AB70-608F4C7A2D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4096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14C842B9-253D-4F95-85B8-9D819136E7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6A01A77-99E0-4204-BA31-2B197F3586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0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BF38A0E-471E-49AB-8956-24A35FA7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8ED05E5-D4FF-4415-A660-702313E8B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5257B30-5796-4845-BC9C-058D862F8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9EED53B4-B8BE-4DDC-96CA-6D8F01A330AB}"/>
              </a:ext>
            </a:extLst>
          </p:cNvPr>
          <p:cNvSpPr/>
          <p:nvPr/>
        </p:nvSpPr>
        <p:spPr>
          <a:xfrm>
            <a:off x="7820025" y="2209800"/>
            <a:ext cx="3809999" cy="3970318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dirty="0"/>
              <a:t>Željeznička mreža u hrvatskim zemljama do 1878. godine. Takva željeznička mreža pogodovala je austrijskim i ugarskim interesima. Hrvatske željeznice nisu bile željeznički povezane.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60056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1429BD9-21F9-4020-9901-84C5DB26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Promet i komunikacije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0A77876E-35E8-488C-BF2B-1112ED1E0E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224791"/>
              </p:ext>
            </p:extLst>
          </p:nvPr>
        </p:nvGraphicFramePr>
        <p:xfrm>
          <a:off x="861132" y="1633491"/>
          <a:ext cx="10159293" cy="4576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A0748ED8-BCDA-4D71-97E1-CB269BCD17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0D0E972-1453-453A-AC45-C4B024A6E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6AFD97C-49C2-4415-A8DA-E56C6600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05800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0AB2D62F-649D-45A2-9579-CF662B4AE076}"/>
              </a:ext>
            </a:extLst>
          </p:cNvPr>
          <p:cNvSpPr/>
          <p:nvPr/>
        </p:nvSpPr>
        <p:spPr>
          <a:xfrm>
            <a:off x="8575829" y="3940946"/>
            <a:ext cx="2858886" cy="193899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000" dirty="0"/>
              <a:t>Prvi je automobil u Hrvatsku 1898. godine dovezao grof Marko </a:t>
            </a:r>
            <a:r>
              <a:rPr lang="hr-HR" sz="2000" dirty="0" err="1"/>
              <a:t>Bombelles</a:t>
            </a:r>
            <a:r>
              <a:rPr lang="hr-HR" sz="2000" dirty="0"/>
              <a:t> u svoju kuriju Opeka u Vinici pokraj Varaždina.</a:t>
            </a:r>
            <a:endParaRPr lang="hr-HR" sz="36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0F61596-EC37-40C4-856E-FBDDBDA3C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3D7695C-3A01-40D5-B88D-A7E72D48A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37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va Auto Utrka u Zagrebu">
            <a:hlinkClick r:id="" action="ppaction://media"/>
            <a:extLst>
              <a:ext uri="{FF2B5EF4-FFF2-40B4-BE49-F238E27FC236}">
                <a16:creationId xmlns:a16="http://schemas.microsoft.com/office/drawing/2014/main" id="{38816180-C713-4CC7-A92C-FAC7CF30C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8915400" cy="57054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129CF15-B56D-426D-B857-A311E525D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E4FD81E-F6D8-45C6-8591-7C3B4BB8F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1E58B3C-BD2E-4D54-9DB0-B65F1481F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49" y="3914775"/>
            <a:ext cx="1355420" cy="2781299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D6D3EE05-3CFC-434B-B892-0049ADB0AEAA}"/>
              </a:ext>
            </a:extLst>
          </p:cNvPr>
          <p:cNvSpPr/>
          <p:nvPr/>
        </p:nvSpPr>
        <p:spPr>
          <a:xfrm>
            <a:off x="8943976" y="609600"/>
            <a:ext cx="3181350" cy="3115878"/>
          </a:xfrm>
          <a:prstGeom prst="wedgeEllipseCallout">
            <a:avLst>
              <a:gd name="adj1" fmla="val 18962"/>
              <a:gd name="adj2" fmla="val 62895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Na kojoj relaciji se održala prva auto – utrka u Hrvatskoj? Možeš li opisati automobile koji su sudjelovali u utrci? Tko je bio pobijedio u utrci? 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72554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27FDD9AA-5C45-4149-8ED3-51751B627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881534"/>
              </p:ext>
            </p:extLst>
          </p:nvPr>
        </p:nvGraphicFramePr>
        <p:xfrm>
          <a:off x="0" y="0"/>
          <a:ext cx="8016536" cy="6178389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139083">
                  <a:extLst>
                    <a:ext uri="{9D8B030D-6E8A-4147-A177-3AD203B41FA5}">
                      <a16:colId xmlns:a16="http://schemas.microsoft.com/office/drawing/2014/main" val="875611791"/>
                    </a:ext>
                  </a:extLst>
                </a:gridCol>
                <a:gridCol w="3468473">
                  <a:extLst>
                    <a:ext uri="{9D8B030D-6E8A-4147-A177-3AD203B41FA5}">
                      <a16:colId xmlns:a16="http://schemas.microsoft.com/office/drawing/2014/main" val="2142243633"/>
                    </a:ext>
                  </a:extLst>
                </a:gridCol>
                <a:gridCol w="2408980">
                  <a:extLst>
                    <a:ext uri="{9D8B030D-6E8A-4147-A177-3AD203B41FA5}">
                      <a16:colId xmlns:a16="http://schemas.microsoft.com/office/drawing/2014/main" val="616891217"/>
                    </a:ext>
                  </a:extLst>
                </a:gridCol>
              </a:tblGrid>
              <a:tr h="48365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INDUSTRIJALIZACIJA U HRVATSKOJ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307366"/>
                  </a:ext>
                </a:extLst>
              </a:tr>
              <a:tr h="3521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PODRUČJE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INDUSTRIJA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POSEBNOSTI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112978"/>
                  </a:ext>
                </a:extLst>
              </a:tr>
              <a:tr h="1481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ZAGREB I SJEVERNA HRVATSKA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593043"/>
                  </a:ext>
                </a:extLst>
              </a:tr>
              <a:tr h="728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SLAVONIJA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7545260"/>
                  </a:ext>
                </a:extLst>
              </a:tr>
              <a:tr h="728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DALMACIJA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9725320"/>
                  </a:ext>
                </a:extLst>
              </a:tr>
              <a:tr h="1104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RIJEKA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758064"/>
                  </a:ext>
                </a:extLst>
              </a:tr>
              <a:tr h="1104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ISTRA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94256"/>
                  </a:ext>
                </a:extLst>
              </a:tr>
            </a:tbl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C015B754-4DC7-49C6-9554-90C523B91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6" name="Slika 5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id="{3AC4EA68-448E-4421-9058-908757C54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21" y="3630966"/>
            <a:ext cx="1234765" cy="2987335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id="{43C28DE6-03BA-4168-A81B-0ED34F100B53}"/>
              </a:ext>
            </a:extLst>
          </p:cNvPr>
          <p:cNvSpPr/>
          <p:nvPr/>
        </p:nvSpPr>
        <p:spPr>
          <a:xfrm>
            <a:off x="8673484" y="976544"/>
            <a:ext cx="3449068" cy="2748934"/>
          </a:xfrm>
          <a:prstGeom prst="wedgeEllipseCallout">
            <a:avLst>
              <a:gd name="adj1" fmla="val 18961"/>
              <a:gd name="adj2" fmla="val 5871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tekst u U/str. 114-115 </a:t>
            </a:r>
            <a:r>
              <a:rPr lang="hr-HR" sz="2000" b="1" i="1" dirty="0"/>
              <a:t>Spora industrijalizacija</a:t>
            </a:r>
            <a:r>
              <a:rPr lang="hr-HR" sz="2000" b="1" dirty="0"/>
              <a:t>, a zatim na temelju pročitanog ispuni usporednu tablicu.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6B77390-2CC3-4B75-9E66-3709F5B35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7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F199640-A6AA-4F59-951F-C2A997031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Spora industrijalizacija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D31631F5-FAFC-4B91-A018-7341D53F80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55083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9E2C26FD-B583-4F1A-AF35-2D2CA4B02C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B64723A-1520-408D-AD0B-804CEDCAFF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83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539B81E-1AF3-476B-AF84-56FD537F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Spora industrijalizacija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B0160738-1F6F-4236-A540-4877D329A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03002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BACEEBA5-9B85-43AA-B793-875B2A3C38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8F534FE-A784-490C-8BC9-75FC8EFFED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88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539B81E-1AF3-476B-AF84-56FD537F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Spora industrijalizacija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B0160738-1F6F-4236-A540-4877D329A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9939575"/>
              </p:ext>
            </p:extLst>
          </p:nvPr>
        </p:nvGraphicFramePr>
        <p:xfrm>
          <a:off x="200025" y="1552575"/>
          <a:ext cx="5305425" cy="430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>
            <a:extLst>
              <a:ext uri="{FF2B5EF4-FFF2-40B4-BE49-F238E27FC236}">
                <a16:creationId xmlns:a16="http://schemas.microsoft.com/office/drawing/2014/main" id="{724DE1EC-BBDC-4DE0-9D3D-3ECF41E7C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244" y="1647107"/>
            <a:ext cx="5710238" cy="3670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48010BD-674C-43AB-B51C-233B444B37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7B8BE29-2BBA-4FC5-8FBD-5CB58BEC6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28BD329B-11E0-4FEB-A1EE-E95CAB872DA4}"/>
              </a:ext>
            </a:extLst>
          </p:cNvPr>
          <p:cNvSpPr/>
          <p:nvPr/>
        </p:nvSpPr>
        <p:spPr>
          <a:xfrm>
            <a:off x="6702639" y="5472417"/>
            <a:ext cx="4794218" cy="6463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Najveće poduzeće u Puli bilo je mornaričko brodogradilište, poznati Arsenal. 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62446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DD6560C0-08B4-428C-A2F6-593D2F4CA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3372" y="1742335"/>
            <a:ext cx="2228088" cy="4572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FD12BF0D-3D46-4E51-8A64-82F23E977669}"/>
              </a:ext>
            </a:extLst>
          </p:cNvPr>
          <p:cNvSpPr/>
          <p:nvPr/>
        </p:nvSpPr>
        <p:spPr>
          <a:xfrm>
            <a:off x="5328572" y="985421"/>
            <a:ext cx="5466674" cy="4057095"/>
          </a:xfrm>
          <a:prstGeom prst="wedgeEllipseCallout">
            <a:avLst>
              <a:gd name="adj1" fmla="val -70139"/>
              <a:gd name="adj2" fmla="val -11157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Što je urbanizacija? Opiši životne uvjete u radničkim naseljima. Što su sindikati, a što je štrajk?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2E0E42A5-70C1-45BA-A5C4-E56AAE78972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332616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Prisjetimo se!</a:t>
            </a:r>
          </a:p>
        </p:txBody>
      </p:sp>
    </p:spTree>
    <p:extLst>
      <p:ext uri="{BB962C8B-B14F-4D97-AF65-F5344CB8AC3E}">
        <p14:creationId xmlns:p14="http://schemas.microsoft.com/office/powerpoint/2010/main" val="3779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2">
            <a:extLst>
              <a:ext uri="{FF2B5EF4-FFF2-40B4-BE49-F238E27FC236}">
                <a16:creationId xmlns:a16="http://schemas.microsoft.com/office/drawing/2014/main" id="{A0ABA591-33F6-499C-A6CB-4AEC64B143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60381"/>
              </p:ext>
            </p:extLst>
          </p:nvPr>
        </p:nvGraphicFramePr>
        <p:xfrm>
          <a:off x="838200" y="838200"/>
          <a:ext cx="10515600" cy="5343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id="{D770E3AA-05C2-4786-B875-DA5840C5C5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1B1ABC2-51FB-4766-AC7C-71B3AA37A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3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01E45517-21DC-400B-8BDA-28F030612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373318"/>
              </p:ext>
            </p:extLst>
          </p:nvPr>
        </p:nvGraphicFramePr>
        <p:xfrm>
          <a:off x="7267575" y="1047750"/>
          <a:ext cx="4772025" cy="4962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>
            <a:extLst>
              <a:ext uri="{FF2B5EF4-FFF2-40B4-BE49-F238E27FC236}">
                <a16:creationId xmlns:a16="http://schemas.microsoft.com/office/drawing/2014/main" id="{BE1452F0-9D14-4BB9-9E2D-B88755F43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934200" cy="575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2FB83ED-573B-47A4-8D9F-E42C7216C4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7C51098-FFF2-4311-AC9D-7B1ECED36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45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2B7E2ABD-23AF-468C-93DA-33B879A3C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47" y="1000124"/>
            <a:ext cx="8302553" cy="4998985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7E4D85C1-CE75-41C5-97D0-7390D390273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5B1D0BC-7B4B-4837-9156-647922227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91D4E87-9D09-4819-AE5A-A83647CAC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5A52273-1F49-46E8-B4EA-0BEB75FDF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0849" cy="2630965"/>
          </a:xfrm>
        </p:spPr>
        <p:txBody>
          <a:bodyPr/>
          <a:lstStyle/>
          <a:p>
            <a:r>
              <a:rPr lang="hr-HR" dirty="0">
                <a:hlinkClick r:id="rId5"/>
              </a:rPr>
              <a:t>Industrijalizacija Hrvatske</a:t>
            </a:r>
            <a:r>
              <a:rPr lang="hr-HR" dirty="0"/>
              <a:t> </a:t>
            </a:r>
          </a:p>
        </p:txBody>
      </p:sp>
      <p:pic>
        <p:nvPicPr>
          <p:cNvPr id="9" name="Slika 8" descr="Slika na kojoj se prikazuje crtež&#10;&#10;Opis je automatski generiran">
            <a:extLst>
              <a:ext uri="{FF2B5EF4-FFF2-40B4-BE49-F238E27FC236}">
                <a16:creationId xmlns:a16="http://schemas.microsoft.com/office/drawing/2014/main" id="{6B3C85F4-07C5-44BC-8EE5-6EC3E05F7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152775"/>
            <a:ext cx="3062709" cy="30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5A4316EC-E13C-4070-ACD0-F33518D00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88" y="3965284"/>
            <a:ext cx="1127465" cy="231353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FD12BF0D-3D46-4E51-8A64-82F23E977669}"/>
              </a:ext>
            </a:extLst>
          </p:cNvPr>
          <p:cNvSpPr/>
          <p:nvPr/>
        </p:nvSpPr>
        <p:spPr>
          <a:xfrm>
            <a:off x="292962" y="4065973"/>
            <a:ext cx="3737501" cy="2703250"/>
          </a:xfrm>
          <a:prstGeom prst="wedgeEllipseCallout">
            <a:avLst>
              <a:gd name="adj1" fmla="val 76037"/>
              <a:gd name="adj2" fmla="val -38234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Zagreb, Trg bana Josipa Jelačića 1880. godine (</a:t>
            </a:r>
            <a:r>
              <a:rPr lang="pl-PL" b="1" dirty="0"/>
              <a:t>tada je imao oko 29.000 stanovnika)</a:t>
            </a:r>
            <a:r>
              <a:rPr lang="hr-HR" b="1" dirty="0"/>
              <a:t> i danas. Opiši njegov izgled nekada i danas.</a:t>
            </a:r>
          </a:p>
          <a:p>
            <a:pPr algn="ctr"/>
            <a:endParaRPr lang="hr-HR" sz="1600" dirty="0"/>
          </a:p>
        </p:txBody>
      </p:sp>
      <p:pic>
        <p:nvPicPr>
          <p:cNvPr id="4" name="Slika 3" descr="Slika na kojoj se prikazuje zgrada, fotografija, na otvorenom, staro&#10;&#10;Opis je automatski generiran">
            <a:extLst>
              <a:ext uri="{FF2B5EF4-FFF2-40B4-BE49-F238E27FC236}">
                <a16:creationId xmlns:a16="http://schemas.microsoft.com/office/drawing/2014/main" id="{4A8053D3-355C-40B1-8633-D928A976B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2952" cy="386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E822D9-BC4A-404E-980C-70315F55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41" y="1069190"/>
            <a:ext cx="5979059" cy="3987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6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9478E52-D827-4084-A68F-417116AF5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Preduvjeti industrijalizacije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5BA566BE-B3F8-4539-9E58-D00A3B6788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0873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DBA672C7-85AD-4239-8A81-C4D45DB9B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D38DA49-F095-4429-8D79-5875ADE3A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69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id="{18C45D64-AB8D-496A-B1BD-D0CAA301A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372" y="1468967"/>
            <a:ext cx="2032986" cy="491851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FD12BF0D-3D46-4E51-8A64-82F23E977669}"/>
              </a:ext>
            </a:extLst>
          </p:cNvPr>
          <p:cNvSpPr/>
          <p:nvPr/>
        </p:nvSpPr>
        <p:spPr>
          <a:xfrm>
            <a:off x="3144665" y="372861"/>
            <a:ext cx="7357617" cy="5557421"/>
          </a:xfrm>
          <a:prstGeom prst="wedgeEllipseCallout">
            <a:avLst>
              <a:gd name="adj1" fmla="val -69656"/>
              <a:gd name="adj2" fmla="val -16588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1600" dirty="0"/>
              <a:t>Analiziraj tekst u U/str. 111-112 </a:t>
            </a:r>
            <a:r>
              <a:rPr lang="hr-HR" sz="1600" i="1" dirty="0"/>
              <a:t>Život na selu</a:t>
            </a:r>
            <a:r>
              <a:rPr lang="hr-HR" sz="1600" dirty="0"/>
              <a:t>, a zatim dogovori na pitanja.</a:t>
            </a:r>
          </a:p>
          <a:p>
            <a:r>
              <a:rPr lang="hr-HR" sz="1600" b="1" dirty="0"/>
              <a:t>1. Što je dovelo do toga da se stvore veći viškovi hrane?</a:t>
            </a:r>
          </a:p>
          <a:p>
            <a:r>
              <a:rPr lang="hr-HR" sz="1600" b="1" dirty="0"/>
              <a:t>2. Opiši način proizvodnje hrane na hrvatskom selu. Zašto su urodi često bili slabi?</a:t>
            </a:r>
          </a:p>
          <a:p>
            <a:r>
              <a:rPr lang="hr-HR" sz="1600" b="1" dirty="0"/>
              <a:t>3. Zašto Jelačićevom proglasom o ukinuću kmetstva nisu riješeni problemi seljaka? Je li većina seljaka posjedovala zemlju nakon ukinuća kmetstva?</a:t>
            </a:r>
          </a:p>
          <a:p>
            <a:r>
              <a:rPr lang="hr-HR" sz="1600" b="1" dirty="0"/>
              <a:t>4. Zašto su cijene poljoprivrednih proizvoda padale?</a:t>
            </a:r>
          </a:p>
          <a:p>
            <a:r>
              <a:rPr lang="hr-HR" sz="1600" b="1" dirty="0"/>
              <a:t>5. Kamo su se mnogi hrvatski seljaci odselili zbog teške gospodarske situacije? Je li iseljavanje bilo veće iz Dalmacije ili Banske Hrvatske?</a:t>
            </a:r>
          </a:p>
          <a:p>
            <a:r>
              <a:rPr lang="hr-HR" sz="1600" b="1" dirty="0"/>
              <a:t>6. Objasni što je „</a:t>
            </a:r>
            <a:r>
              <a:rPr lang="hr-HR" sz="1600" b="1" dirty="0" err="1"/>
              <a:t>pokućna</a:t>
            </a:r>
            <a:r>
              <a:rPr lang="hr-HR" sz="1600" b="1" dirty="0"/>
              <a:t> trgovina”.</a:t>
            </a: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6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9BA7A84-CE8C-42C4-BD01-9E18DE88D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Život na selu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2A808312-C3FE-495D-B39A-F02CAB18F9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0512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7840F848-CC68-4890-A121-AAA0F11075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B5F93C0-E875-4FB3-899F-D38DCC4EFE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0A16CF6-0629-4F50-B2BB-EFDB6F35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Život na selu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3CF6F79-810A-4B44-92B7-03813DBD70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301910"/>
              </p:ext>
            </p:extLst>
          </p:nvPr>
        </p:nvGraphicFramePr>
        <p:xfrm>
          <a:off x="207885" y="1615735"/>
          <a:ext cx="8225901" cy="453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826C4E3E-2053-4D10-9076-E61908057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6F2A5E3-E47D-49F9-A3AB-F6369FBC6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EA3A1B4-1DFF-4B6F-A035-CA95491EF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49" y="3914775"/>
            <a:ext cx="1355420" cy="2781299"/>
          </a:xfrm>
          <a:prstGeom prst="rect">
            <a:avLst/>
          </a:prstGeom>
        </p:spPr>
      </p:pic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id="{317609DF-9B07-4CA8-9241-65DA44B20D65}"/>
              </a:ext>
            </a:extLst>
          </p:cNvPr>
          <p:cNvSpPr/>
          <p:nvPr/>
        </p:nvSpPr>
        <p:spPr>
          <a:xfrm>
            <a:off x="8924924" y="1485900"/>
            <a:ext cx="3197627" cy="2239578"/>
          </a:xfrm>
          <a:prstGeom prst="wedgeEllipseCallout">
            <a:avLst>
              <a:gd name="adj1" fmla="val 20627"/>
              <a:gd name="adj2" fmla="val 73566"/>
            </a:avLst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Prisjeti se kada je ban Jelačić ukinuo kmetstvo? Što je to značilo za bivše kmetove?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1091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AB31ED1-9F80-4AD7-87D4-4B039A7C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Život na selu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A3EFC275-65A9-4D3D-833B-9043F05DA9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248154"/>
              </p:ext>
            </p:extLst>
          </p:nvPr>
        </p:nvGraphicFramePr>
        <p:xfrm>
          <a:off x="349927" y="1713390"/>
          <a:ext cx="8039471" cy="4463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0EFD2996-07F9-4B4D-9193-9BA29F204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49" y="3914775"/>
            <a:ext cx="1355420" cy="2781299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id="{BE659F74-63B9-446A-A168-F120E7C31A5E}"/>
              </a:ext>
            </a:extLst>
          </p:cNvPr>
          <p:cNvSpPr/>
          <p:nvPr/>
        </p:nvSpPr>
        <p:spPr>
          <a:xfrm>
            <a:off x="8924924" y="1485900"/>
            <a:ext cx="3197627" cy="2239578"/>
          </a:xfrm>
          <a:prstGeom prst="wedgeEllipseCallout">
            <a:avLst>
              <a:gd name="adj1" fmla="val 20627"/>
              <a:gd name="adj2" fmla="val 73566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Ima li iseljavanja i danas? Je li razlog napuštanja domovine ostao isti?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656BAB7-CBF8-4949-8A84-0B1A850260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29DE8A4-20B3-426F-B06F-ECFAF196CD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6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9F58BF17-5801-4393-A757-7AAE1D0B5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857183"/>
              </p:ext>
            </p:extLst>
          </p:nvPr>
        </p:nvGraphicFramePr>
        <p:xfrm>
          <a:off x="0" y="0"/>
          <a:ext cx="8603329" cy="5808890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836699">
                  <a:extLst>
                    <a:ext uri="{9D8B030D-6E8A-4147-A177-3AD203B41FA5}">
                      <a16:colId xmlns:a16="http://schemas.microsoft.com/office/drawing/2014/main" val="80771841"/>
                    </a:ext>
                  </a:extLst>
                </a:gridCol>
                <a:gridCol w="2210781">
                  <a:extLst>
                    <a:ext uri="{9D8B030D-6E8A-4147-A177-3AD203B41FA5}">
                      <a16:colId xmlns:a16="http://schemas.microsoft.com/office/drawing/2014/main" val="2761175661"/>
                    </a:ext>
                  </a:extLst>
                </a:gridCol>
                <a:gridCol w="2555849">
                  <a:extLst>
                    <a:ext uri="{9D8B030D-6E8A-4147-A177-3AD203B41FA5}">
                      <a16:colId xmlns:a16="http://schemas.microsoft.com/office/drawing/2014/main" val="2897268194"/>
                    </a:ext>
                  </a:extLst>
                </a:gridCol>
              </a:tblGrid>
              <a:tr h="29894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PROMET I KOMUNIKACIJE </a:t>
                      </a:r>
                      <a:endParaRPr lang="hr-H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629725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ŽELJEZNIČKI PROMET</a:t>
                      </a:r>
                      <a:endParaRPr lang="hr-H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CESTOVNI PROMET</a:t>
                      </a:r>
                      <a:endParaRPr lang="hr-H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RIJEČNI PROMET</a:t>
                      </a:r>
                      <a:endParaRPr lang="hr-H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908998"/>
                  </a:ext>
                </a:extLst>
              </a:tr>
              <a:tr h="1300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Prve pruge: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1860. –  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1862. –  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1873. – 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Prvi automobil u Hrvatskoj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Vlasnik -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Grad - 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Godina -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Prvi parobrod u Hrvatskoj?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Vlasnik -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Grad -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Godina -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566617"/>
                  </a:ext>
                </a:extLst>
              </a:tr>
              <a:tr h="862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Tko je odlučivao o izgradnji željezničkih pruga u Hrvatskoj?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Kakva je bila cestovna mreža?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Kako se zvao prvi parobrod u Hrvatskoj?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302854"/>
                  </a:ext>
                </a:extLst>
              </a:tr>
              <a:tr h="1081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Koji lučki grad je 1873. povezan s Budimpeštom? Zašto?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Tko je prvi dovezao automobil u Zagreb?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Kojim se rijekama plovilo?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4352187"/>
                  </a:ext>
                </a:extLst>
              </a:tr>
              <a:tr h="1738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Zašto u 19. stoljeću nisu prugom spojeni Zagreb s Osijekom ili Zagreb s Splitom?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Što misliš, je li ondašnjim vozačima bile lakše ili teže voziti nego današnjima? 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>
                          <a:effectLst/>
                        </a:rPr>
                        <a:t> </a:t>
                      </a:r>
                      <a:endParaRPr lang="hr-H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Koje su prednosti plovidbe rijekama prema cestovnom prometu?</a:t>
                      </a:r>
                      <a:endParaRPr lang="hr-HR" sz="11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 </a:t>
                      </a:r>
                      <a:endParaRPr lang="hr-HR" sz="11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 </a:t>
                      </a:r>
                      <a:endParaRPr lang="hr-HR" sz="11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 </a:t>
                      </a:r>
                      <a:endParaRPr lang="hr-HR" sz="1100" b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 </a:t>
                      </a:r>
                      <a:endParaRPr lang="hr-H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8" marR="600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5469223"/>
                  </a:ext>
                </a:extLst>
              </a:tr>
            </a:tbl>
          </a:graphicData>
        </a:graphic>
      </p:graphicFrame>
      <p:pic>
        <p:nvPicPr>
          <p:cNvPr id="5" name="Slika 4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id="{578A45CA-C6DC-48B7-9B8B-2F8306700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21" y="3630966"/>
            <a:ext cx="1234765" cy="2987335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0A98DC52-520B-47BB-B262-08AFDA73B50B}"/>
              </a:ext>
            </a:extLst>
          </p:cNvPr>
          <p:cNvSpPr/>
          <p:nvPr/>
        </p:nvSpPr>
        <p:spPr>
          <a:xfrm>
            <a:off x="8673484" y="976544"/>
            <a:ext cx="3449068" cy="2748934"/>
          </a:xfrm>
          <a:prstGeom prst="wedgeEllipseCallout">
            <a:avLst>
              <a:gd name="adj1" fmla="val 18961"/>
              <a:gd name="adj2" fmla="val 5871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tekst u U/str. 112-114 </a:t>
            </a:r>
            <a:r>
              <a:rPr lang="hr-HR" sz="2000" b="1" i="1" dirty="0"/>
              <a:t>Promet i komunikacije</a:t>
            </a:r>
            <a:r>
              <a:rPr lang="hr-HR" sz="2000" b="1" dirty="0"/>
              <a:t>, a zatim na temelju pročitanog ispuni usporednu tablicu.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A76BE16-2627-49ED-8AFB-02765DB50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2F83EB3-58EB-4F77-9998-8F2BC8823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929</Words>
  <Application>Microsoft Office PowerPoint</Application>
  <PresentationFormat>Široki zaslon</PresentationFormat>
  <Paragraphs>139</Paragraphs>
  <Slides>22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5" baseType="lpstr">
      <vt:lpstr>Arial</vt:lpstr>
      <vt:lpstr>Calibri</vt:lpstr>
      <vt:lpstr>Tema sustava Office</vt:lpstr>
      <vt:lpstr>Industrijalizacija Hrvatske</vt:lpstr>
      <vt:lpstr>PowerPoint prezentacija</vt:lpstr>
      <vt:lpstr>PowerPoint prezentacija</vt:lpstr>
      <vt:lpstr>Preduvjeti industrijalizacije</vt:lpstr>
      <vt:lpstr>PowerPoint prezentacija</vt:lpstr>
      <vt:lpstr>Život na selu</vt:lpstr>
      <vt:lpstr>Život na selu</vt:lpstr>
      <vt:lpstr>Život na selu</vt:lpstr>
      <vt:lpstr>PowerPoint prezentacija</vt:lpstr>
      <vt:lpstr>Promet i komunikacije</vt:lpstr>
      <vt:lpstr>Promet i komunikacije</vt:lpstr>
      <vt:lpstr>PowerPoint prezentacija</vt:lpstr>
      <vt:lpstr>Promet i komunikacije</vt:lpstr>
      <vt:lpstr>PowerPoint prezentacija</vt:lpstr>
      <vt:lpstr>PowerPoint prezentacija</vt:lpstr>
      <vt:lpstr>PowerPoint prezentacija</vt:lpstr>
      <vt:lpstr>Spora industrijalizacija</vt:lpstr>
      <vt:lpstr>Spora industrijalizacija</vt:lpstr>
      <vt:lpstr>Spora industrijalizacija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Industrijalizacija Hrvatske</dc:title>
  <dc:creator>Maja Juratovac</dc:creator>
  <cp:lastModifiedBy>Deniver Vukelić</cp:lastModifiedBy>
  <cp:revision>9</cp:revision>
  <dcterms:created xsi:type="dcterms:W3CDTF">2020-07-17T19:12:39Z</dcterms:created>
  <dcterms:modified xsi:type="dcterms:W3CDTF">2020-07-22T17:23:59Z</dcterms:modified>
</cp:coreProperties>
</file>